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7010400" cy="9296400"/>
  <p:embeddedFontLst>
    <p:embeddedFont>
      <p:font typeface="Assistant" pitchFamily="2" charset="-79"/>
      <p:regular r:id="rId25"/>
      <p:bold r:id="rId26"/>
    </p:embeddedFon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Proxima Nova" panose="020B0604020202020204" charset="0"/>
      <p:regular r:id="rId39"/>
      <p:bold r:id="rId40"/>
      <p:italic r:id="rId41"/>
      <p:boldItalic r:id="rId42"/>
    </p:embeddedFont>
    <p:embeddedFont>
      <p:font typeface="Red Hat Text" panose="020B060402020202020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Tenor Sans"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f6dTKqb925aJISBU4hQGFCkr1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Good evening, I’m Karen Waters, Director of Community Education.  I am here in my role as the superintendent’s designee to act as Project Manager for School Name Reviews.   Thank you for allowing me to update you on out progress.</a:t>
            </a:r>
            <a:endParaRPr/>
          </a:p>
        </p:txBody>
      </p:sp>
      <p:sp>
        <p:nvSpPr>
          <p:cNvPr id="59" name="Google Shape;59;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82" name="Google Shape;182;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Baker-Butler Elementary was built in 2002, and was named by an advisory committee empaneled by the Superintendent at the time.  It is named after John Baker, the first black elected member and Chair of the School board, and James Butler, the first Black man elected to the board of supervisors.  Both men were deeply involved in the community and were separately recognized by the general assembly upon their deaths.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Joseph T. Henley Middle School was opened on Sept. 6, and while several sources indicated that it was named for County Supervisor Joseph Henley Jr., it was actually named after his father, Joseph Sr., who chaired the school board from 1946-1960.  Consequently, I have researched both gentlemen.  Joseph Sr. was a farmer, and started Henley’s Orchard and Holly Hills Farm back in 1932.  During his service on the school board, he was a constant presence on the committee formed to build Burley, and remained committed to Burley during his entire tenure, helping to ensure continuous, though segregated education for non-white county students.  Under his leadership, pay was continued for Mrs. Virginia Murray when she became ill with a brain tumor, and a resolution was passed by the board upon her death.  In 1951, he unsuccessfully  challenged Sen. E.O. McCue who was a documented segregationist and fought to restrict the construction of public housing for his seat in a primary.  When Mr. Henley was killed in a farming accident, the chairmanship of the school board passed to E.J. Oglesby, and the tenor and focus of the board minutes underwent a marked shift.  Within 3 years of his absence, the board of supervisors fired the entire school board after they created a resolution to cancel all athletics and activities if schools were forced to integrate, and refused the supervisors’ request to rescind it.  Joseph Jr. served on the board of supervisors for 16 years, continued the family business and was active in church and the community.  A review commissioned by the board indicated nothing problematic with these individuals.  This name is consistent with our values, and is recommended for retention.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90cecdfc8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590cecdfc8_0_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94" name="Google Shape;294;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90cecdfc8_0_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2590cecdfc8_0_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As you know, in 2018, the Board directed the Superintendent to review all names of schools named after individuals to ensure alignment with our values, which are found in our strategic plan.</a:t>
            </a:r>
            <a:endParaRPr/>
          </a:p>
        </p:txBody>
      </p:sp>
      <p:sp>
        <p:nvSpPr>
          <p:cNvPr id="68" name="Google Shape;68;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324" name="Google Shape;324;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15000"/>
              </a:lnSpc>
              <a:spcBef>
                <a:spcPts val="0"/>
              </a:spcBef>
              <a:spcAft>
                <a:spcPts val="0"/>
              </a:spcAft>
              <a:buClr>
                <a:schemeClr val="dk1"/>
              </a:buClr>
              <a:buSzPts val="1100"/>
              <a:buNone/>
            </a:pPr>
            <a:r>
              <a:rPr lang="en-US">
                <a:solidFill>
                  <a:schemeClr val="dk1"/>
                </a:solidFill>
              </a:rPr>
              <a:t>In addition to ensuring alignment with Equity, Excellence, Family and Community and Wellness, we want to maintain fidelity to our Anti-Racism policy.</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Since beginning this process, the names of 3 schools have been retained, with 5 being renamed, the most recent being Ivy Elementary as of July 1.</a:t>
            </a:r>
            <a:endParaRPr/>
          </a:p>
        </p:txBody>
      </p:sp>
      <p:sp>
        <p:nvSpPr>
          <p:cNvPr id="143" name="Google Shape;143;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a:t>Recently, you have made changes to the Name review policy, which require staff to provide you with research on the individuals for whom our schools are named, along with a recommendation to retain or implement a review for your consideration.  Should you determine you would like to initiate a name review, that school’s name will be changed,and will no longer be named for a person.   A new name will be determined via a community engagement process utilizing an advisory committee, surveys and public meetings.</a:t>
            </a:r>
            <a:endParaRPr/>
          </a:p>
        </p:txBody>
      </p:sp>
      <p:sp>
        <p:nvSpPr>
          <p:cNvPr id="166" name="Google Shape;166;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1"/>
          <p:cNvSpPr/>
          <p:nvPr/>
        </p:nvSpPr>
        <p:spPr>
          <a:xfrm>
            <a:off x="-304050" y="5575575"/>
            <a:ext cx="18592045" cy="4711422"/>
          </a:xfrm>
          <a:custGeom>
            <a:avLst/>
            <a:gdLst/>
            <a:ahLst/>
            <a:cxnLst/>
            <a:rect l="l" t="t" r="r" b="b"/>
            <a:pathLst>
              <a:path w="4816592" h="435940" extrusionOk="0">
                <a:moveTo>
                  <a:pt x="0" y="0"/>
                </a:moveTo>
                <a:lnTo>
                  <a:pt x="4816592" y="0"/>
                </a:lnTo>
                <a:lnTo>
                  <a:pt x="4816592" y="435940"/>
                </a:lnTo>
                <a:lnTo>
                  <a:pt x="0" y="435940"/>
                </a:lnTo>
                <a:close/>
              </a:path>
            </a:pathLst>
          </a:custGeom>
          <a:solidFill>
            <a:srgbClr val="0C48BB"/>
          </a:solidFill>
          <a:ln>
            <a:noFill/>
          </a:ln>
        </p:spPr>
      </p:sp>
      <p:sp>
        <p:nvSpPr>
          <p:cNvPr id="47" name="Google Shape;47;p31"/>
          <p:cNvSpPr txBox="1">
            <a:spLocks noGrp="1"/>
          </p:cNvSpPr>
          <p:nvPr>
            <p:ph type="title"/>
          </p:nvPr>
        </p:nvSpPr>
        <p:spPr>
          <a:xfrm>
            <a:off x="7096250" y="2865250"/>
            <a:ext cx="8431200" cy="13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1"/>
          <p:cNvSpPr>
            <a:spLocks noGrp="1"/>
          </p:cNvSpPr>
          <p:nvPr>
            <p:ph type="pic" idx="2"/>
          </p:nvPr>
        </p:nvSpPr>
        <p:spPr>
          <a:xfrm>
            <a:off x="-7249675" y="-36300"/>
            <a:ext cx="13866600" cy="10399500"/>
          </a:xfrm>
          <a:prstGeom prst="rect">
            <a:avLst/>
          </a:prstGeom>
          <a:noFill/>
          <a:ln>
            <a:noFill/>
          </a:ln>
        </p:spPr>
      </p:sp>
      <p:sp>
        <p:nvSpPr>
          <p:cNvPr id="49" name="Google Shape;49;p31"/>
          <p:cNvSpPr/>
          <p:nvPr/>
        </p:nvSpPr>
        <p:spPr>
          <a:xfrm>
            <a:off x="6335797" y="5495283"/>
            <a:ext cx="3086608" cy="259388"/>
          </a:xfrm>
          <a:custGeom>
            <a:avLst/>
            <a:gdLst/>
            <a:ahLst/>
            <a:cxnLst/>
            <a:rect l="l" t="t" r="r" b="b"/>
            <a:pathLst>
              <a:path w="812800" h="68305" extrusionOk="0">
                <a:moveTo>
                  <a:pt x="0" y="0"/>
                </a:moveTo>
                <a:lnTo>
                  <a:pt x="812800" y="0"/>
                </a:lnTo>
                <a:lnTo>
                  <a:pt x="812800" y="68305"/>
                </a:lnTo>
                <a:lnTo>
                  <a:pt x="0" y="68305"/>
                </a:lnTo>
                <a:close/>
              </a:path>
            </a:pathLst>
          </a:custGeom>
          <a:solidFill>
            <a:srgbClr val="B4E3EF"/>
          </a:solidFill>
          <a:ln>
            <a:noFill/>
          </a:ln>
        </p:spPr>
      </p:sp>
      <p:sp>
        <p:nvSpPr>
          <p:cNvPr id="50" name="Google Shape;50;p31"/>
          <p:cNvSpPr txBox="1">
            <a:spLocks noGrp="1"/>
          </p:cNvSpPr>
          <p:nvPr>
            <p:ph type="body" idx="1"/>
          </p:nvPr>
        </p:nvSpPr>
        <p:spPr>
          <a:xfrm>
            <a:off x="7471950" y="5953250"/>
            <a:ext cx="82296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marL="914400" lvl="1"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32"/>
          <p:cNvSpPr/>
          <p:nvPr/>
        </p:nvSpPr>
        <p:spPr>
          <a:xfrm>
            <a:off x="12503216" y="-3610"/>
            <a:ext cx="5782276" cy="10286150"/>
          </a:xfrm>
          <a:custGeom>
            <a:avLst/>
            <a:gdLst/>
            <a:ahLst/>
            <a:cxnLst/>
            <a:rect l="l" t="t" r="r" b="b"/>
            <a:pathLst>
              <a:path w="2837927" h="5048417" extrusionOk="0">
                <a:moveTo>
                  <a:pt x="0" y="0"/>
                </a:moveTo>
                <a:lnTo>
                  <a:pt x="2837927" y="0"/>
                </a:lnTo>
                <a:lnTo>
                  <a:pt x="2837927" y="5048417"/>
                </a:lnTo>
                <a:lnTo>
                  <a:pt x="0" y="5048417"/>
                </a:lnTo>
                <a:close/>
              </a:path>
            </a:pathLst>
          </a:custGeom>
          <a:solidFill>
            <a:srgbClr val="0C48BB"/>
          </a:solidFill>
          <a:ln>
            <a:noFill/>
          </a:ln>
        </p:spPr>
      </p:sp>
      <p:sp>
        <p:nvSpPr>
          <p:cNvPr id="53" name="Google Shape;53;p32"/>
          <p:cNvSpPr>
            <a:spLocks noGrp="1"/>
          </p:cNvSpPr>
          <p:nvPr>
            <p:ph type="pic" idx="2"/>
          </p:nvPr>
        </p:nvSpPr>
        <p:spPr>
          <a:xfrm>
            <a:off x="10115051" y="1908550"/>
            <a:ext cx="8172900" cy="6129600"/>
          </a:xfrm>
          <a:prstGeom prst="rect">
            <a:avLst/>
          </a:prstGeom>
          <a:noFill/>
          <a:ln>
            <a:noFill/>
          </a:ln>
        </p:spPr>
      </p:sp>
      <p:sp>
        <p:nvSpPr>
          <p:cNvPr id="54" name="Google Shape;54;p32"/>
          <p:cNvSpPr/>
          <p:nvPr/>
        </p:nvSpPr>
        <p:spPr>
          <a:xfrm>
            <a:off x="789072" y="5612758"/>
            <a:ext cx="9974316" cy="106960"/>
          </a:xfrm>
          <a:custGeom>
            <a:avLst/>
            <a:gdLst/>
            <a:ahLst/>
            <a:cxnLst/>
            <a:rect l="l" t="t" r="r" b="b"/>
            <a:pathLst>
              <a:path w="2626548" h="28166" extrusionOk="0">
                <a:moveTo>
                  <a:pt x="0" y="0"/>
                </a:moveTo>
                <a:lnTo>
                  <a:pt x="2626548" y="0"/>
                </a:lnTo>
                <a:lnTo>
                  <a:pt x="2626548" y="28166"/>
                </a:lnTo>
                <a:lnTo>
                  <a:pt x="0" y="28166"/>
                </a:lnTo>
                <a:close/>
              </a:path>
            </a:pathLst>
          </a:custGeom>
          <a:solidFill>
            <a:srgbClr val="B4E3EF"/>
          </a:solidFill>
          <a:ln>
            <a:noFill/>
          </a:ln>
        </p:spPr>
      </p:sp>
      <p:sp>
        <p:nvSpPr>
          <p:cNvPr id="55" name="Google Shape;55;p32"/>
          <p:cNvSpPr txBox="1">
            <a:spLocks noGrp="1"/>
          </p:cNvSpPr>
          <p:nvPr>
            <p:ph type="body" idx="1"/>
          </p:nvPr>
        </p:nvSpPr>
        <p:spPr>
          <a:xfrm>
            <a:off x="1163750" y="6033950"/>
            <a:ext cx="82296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marL="914400" lvl="1"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marL="1371600" lvl="2"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marL="1828800" lvl="3"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marL="2286000" lvl="4"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marL="2743200" lvl="5"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marL="3200400" lvl="6"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marL="3657600" lvl="7"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marL="4114800" lvl="8"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a:endParaRPr/>
          </a:p>
        </p:txBody>
      </p:sp>
      <p:sp>
        <p:nvSpPr>
          <p:cNvPr id="56" name="Google Shape;56;p32"/>
          <p:cNvSpPr txBox="1">
            <a:spLocks noGrp="1"/>
          </p:cNvSpPr>
          <p:nvPr>
            <p:ph type="title"/>
          </p:nvPr>
        </p:nvSpPr>
        <p:spPr>
          <a:xfrm>
            <a:off x="682150" y="3078925"/>
            <a:ext cx="8916900" cy="13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23400" y="745000"/>
            <a:ext cx="17041200" cy="146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
        <p:cNvGrpSpPr/>
        <p:nvPr/>
      </p:nvGrpSpPr>
      <p:grpSpPr>
        <a:xfrm>
          <a:off x="0" y="0"/>
          <a:ext cx="0" cy="0"/>
          <a:chOff x="0" y="0"/>
          <a:chExt cx="0" cy="0"/>
        </a:xfrm>
      </p:grpSpPr>
      <p:sp>
        <p:nvSpPr>
          <p:cNvPr id="13" name="Google Shape;13;p24"/>
          <p:cNvSpPr txBox="1">
            <a:spLocks noGrp="1"/>
          </p:cNvSpPr>
          <p:nvPr>
            <p:ph type="title"/>
          </p:nvPr>
        </p:nvSpPr>
        <p:spPr>
          <a:xfrm>
            <a:off x="623400" y="745000"/>
            <a:ext cx="17041200" cy="14670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24"/>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cxnSp>
        <p:nvCxnSpPr>
          <p:cNvPr id="16" name="Google Shape;16;p25"/>
          <p:cNvCxnSpPr/>
          <p:nvPr/>
        </p:nvCxnSpPr>
        <p:spPr>
          <a:xfrm>
            <a:off x="858400" y="2551154"/>
            <a:ext cx="1228200" cy="0"/>
          </a:xfrm>
          <a:prstGeom prst="straightConnector1">
            <a:avLst/>
          </a:prstGeom>
          <a:noFill/>
          <a:ln w="19050" cap="flat" cmpd="sng">
            <a:solidFill>
              <a:schemeClr val="dk2"/>
            </a:solidFill>
            <a:prstDash val="lgDash"/>
            <a:round/>
            <a:headEnd type="none" w="sm" len="sm"/>
            <a:tailEnd type="none" w="sm" len="sm"/>
          </a:ln>
        </p:spPr>
      </p:cxnSp>
      <p:sp>
        <p:nvSpPr>
          <p:cNvPr id="17" name="Google Shape;17;p25"/>
          <p:cNvSpPr txBox="1">
            <a:spLocks noGrp="1"/>
          </p:cNvSpPr>
          <p:nvPr>
            <p:ph type="title"/>
          </p:nvPr>
        </p:nvSpPr>
        <p:spPr>
          <a:xfrm>
            <a:off x="623400" y="745000"/>
            <a:ext cx="17041200" cy="1467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 name="Google Shape;18;p25"/>
          <p:cNvSpPr txBox="1">
            <a:spLocks noGrp="1"/>
          </p:cNvSpPr>
          <p:nvPr>
            <p:ph type="body" idx="1"/>
          </p:nvPr>
        </p:nvSpPr>
        <p:spPr>
          <a:xfrm>
            <a:off x="623400" y="2937650"/>
            <a:ext cx="17041200" cy="6199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3200"/>
              </a:spcBef>
              <a:spcAft>
                <a:spcPts val="0"/>
              </a:spcAft>
              <a:buSzPts val="1400"/>
              <a:buChar char="○"/>
              <a:defRPr/>
            </a:lvl2pPr>
            <a:lvl3pPr marL="1371600" lvl="2" indent="-317500" algn="l">
              <a:lnSpc>
                <a:spcPct val="100000"/>
              </a:lnSpc>
              <a:spcBef>
                <a:spcPts val="3200"/>
              </a:spcBef>
              <a:spcAft>
                <a:spcPts val="0"/>
              </a:spcAft>
              <a:buSzPts val="1400"/>
              <a:buChar char="■"/>
              <a:defRPr/>
            </a:lvl3pPr>
            <a:lvl4pPr marL="1828800" lvl="3" indent="-317500" algn="l">
              <a:lnSpc>
                <a:spcPct val="100000"/>
              </a:lnSpc>
              <a:spcBef>
                <a:spcPts val="3200"/>
              </a:spcBef>
              <a:spcAft>
                <a:spcPts val="0"/>
              </a:spcAft>
              <a:buSzPts val="1400"/>
              <a:buChar char="●"/>
              <a:defRPr/>
            </a:lvl4pPr>
            <a:lvl5pPr marL="2286000" lvl="4" indent="-317500" algn="l">
              <a:lnSpc>
                <a:spcPct val="100000"/>
              </a:lnSpc>
              <a:spcBef>
                <a:spcPts val="3200"/>
              </a:spcBef>
              <a:spcAft>
                <a:spcPts val="0"/>
              </a:spcAft>
              <a:buSzPts val="1400"/>
              <a:buChar char="○"/>
              <a:defRPr/>
            </a:lvl5pPr>
            <a:lvl6pPr marL="2743200" lvl="5" indent="-317500" algn="l">
              <a:lnSpc>
                <a:spcPct val="100000"/>
              </a:lnSpc>
              <a:spcBef>
                <a:spcPts val="3200"/>
              </a:spcBef>
              <a:spcAft>
                <a:spcPts val="0"/>
              </a:spcAft>
              <a:buSzPts val="1400"/>
              <a:buChar char="■"/>
              <a:defRPr/>
            </a:lvl6pPr>
            <a:lvl7pPr marL="3200400" lvl="6" indent="-317500" algn="l">
              <a:lnSpc>
                <a:spcPct val="100000"/>
              </a:lnSpc>
              <a:spcBef>
                <a:spcPts val="3200"/>
              </a:spcBef>
              <a:spcAft>
                <a:spcPts val="0"/>
              </a:spcAft>
              <a:buSzPts val="1400"/>
              <a:buChar char="●"/>
              <a:defRPr/>
            </a:lvl7pPr>
            <a:lvl8pPr marL="3657600" lvl="7" indent="-317500" algn="l">
              <a:lnSpc>
                <a:spcPct val="100000"/>
              </a:lnSpc>
              <a:spcBef>
                <a:spcPts val="3200"/>
              </a:spcBef>
              <a:spcAft>
                <a:spcPts val="0"/>
              </a:spcAft>
              <a:buSzPts val="1400"/>
              <a:buChar char="○"/>
              <a:defRPr/>
            </a:lvl8pPr>
            <a:lvl9pPr marL="4114800" lvl="8" indent="-317500" algn="l">
              <a:lnSpc>
                <a:spcPct val="100000"/>
              </a:lnSpc>
              <a:spcBef>
                <a:spcPts val="3200"/>
              </a:spcBef>
              <a:spcAft>
                <a:spcPts val="3200"/>
              </a:spcAft>
              <a:buSzPts val="1400"/>
              <a:buChar char="■"/>
              <a:defRPr/>
            </a:lvl9pPr>
          </a:lstStyle>
          <a:p>
            <a:endParaRPr/>
          </a:p>
        </p:txBody>
      </p:sp>
      <p:sp>
        <p:nvSpPr>
          <p:cNvPr id="19" name="Google Shape;19;p25"/>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6"/>
          <p:cNvSpPr txBox="1">
            <a:spLocks noGrp="1"/>
          </p:cNvSpPr>
          <p:nvPr>
            <p:ph type="body" idx="1"/>
          </p:nvPr>
        </p:nvSpPr>
        <p:spPr>
          <a:xfrm>
            <a:off x="1296800" y="2430925"/>
            <a:ext cx="82296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marL="914400" lvl="1"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marL="1371600" lvl="2"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marL="1828800" lvl="3"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marL="2286000" lvl="4"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marL="2743200" lvl="5"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marL="3200400" lvl="6"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marL="3657600" lvl="7"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marL="4114800" lvl="8"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a:endParaRPr/>
          </a:p>
        </p:txBody>
      </p:sp>
      <p:sp>
        <p:nvSpPr>
          <p:cNvPr id="22" name="Google Shape;22;p26"/>
          <p:cNvSpPr/>
          <p:nvPr/>
        </p:nvSpPr>
        <p:spPr>
          <a:xfrm>
            <a:off x="0" y="9258300"/>
            <a:ext cx="18280075" cy="1028255"/>
          </a:xfrm>
          <a:custGeom>
            <a:avLst/>
            <a:gdLst/>
            <a:ahLst/>
            <a:cxnLst/>
            <a:rect l="l" t="t" r="r" b="b"/>
            <a:pathLst>
              <a:path w="8971816" h="504665" extrusionOk="0">
                <a:moveTo>
                  <a:pt x="0" y="0"/>
                </a:moveTo>
                <a:lnTo>
                  <a:pt x="8971816" y="0"/>
                </a:lnTo>
                <a:lnTo>
                  <a:pt x="8971816" y="504665"/>
                </a:lnTo>
                <a:lnTo>
                  <a:pt x="0" y="504665"/>
                </a:lnTo>
                <a:close/>
              </a:path>
            </a:pathLst>
          </a:custGeom>
          <a:solidFill>
            <a:srgbClr val="0C48BB"/>
          </a:solidFill>
          <a:ln>
            <a:noFill/>
          </a:ln>
        </p:spPr>
      </p:sp>
      <p:sp>
        <p:nvSpPr>
          <p:cNvPr id="23" name="Google Shape;23;p26"/>
          <p:cNvSpPr txBox="1">
            <a:spLocks noGrp="1"/>
          </p:cNvSpPr>
          <p:nvPr>
            <p:ph type="title"/>
          </p:nvPr>
        </p:nvSpPr>
        <p:spPr>
          <a:xfrm>
            <a:off x="1059175" y="757750"/>
            <a:ext cx="13823400" cy="13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
        <p:cNvGrpSpPr/>
        <p:nvPr/>
      </p:nvGrpSpPr>
      <p:grpSpPr>
        <a:xfrm>
          <a:off x="0" y="0"/>
          <a:ext cx="0" cy="0"/>
          <a:chOff x="0" y="0"/>
          <a:chExt cx="0" cy="0"/>
        </a:xfrm>
      </p:grpSpPr>
      <p:sp>
        <p:nvSpPr>
          <p:cNvPr id="25" name="Google Shape;25;p27"/>
          <p:cNvSpPr/>
          <p:nvPr/>
        </p:nvSpPr>
        <p:spPr>
          <a:xfrm>
            <a:off x="-9" y="-3610"/>
            <a:ext cx="5782276" cy="10286150"/>
          </a:xfrm>
          <a:custGeom>
            <a:avLst/>
            <a:gdLst/>
            <a:ahLst/>
            <a:cxnLst/>
            <a:rect l="l" t="t" r="r" b="b"/>
            <a:pathLst>
              <a:path w="2837927" h="5048417" extrusionOk="0">
                <a:moveTo>
                  <a:pt x="0" y="0"/>
                </a:moveTo>
                <a:lnTo>
                  <a:pt x="2837927" y="0"/>
                </a:lnTo>
                <a:lnTo>
                  <a:pt x="2837927" y="5048417"/>
                </a:lnTo>
                <a:lnTo>
                  <a:pt x="0" y="5048417"/>
                </a:lnTo>
                <a:close/>
              </a:path>
            </a:pathLst>
          </a:custGeom>
          <a:solidFill>
            <a:srgbClr val="0C48BB"/>
          </a:solidFill>
          <a:ln>
            <a:noFill/>
          </a:ln>
        </p:spPr>
      </p:sp>
      <p:sp>
        <p:nvSpPr>
          <p:cNvPr id="26" name="Google Shape;26;p27"/>
          <p:cNvSpPr>
            <a:spLocks noGrp="1"/>
          </p:cNvSpPr>
          <p:nvPr>
            <p:ph type="pic" idx="2"/>
          </p:nvPr>
        </p:nvSpPr>
        <p:spPr>
          <a:xfrm>
            <a:off x="-911324" y="1969975"/>
            <a:ext cx="8172900" cy="6129600"/>
          </a:xfrm>
          <a:prstGeom prst="rect">
            <a:avLst/>
          </a:prstGeom>
          <a:noFill/>
          <a:ln>
            <a:noFill/>
          </a:ln>
        </p:spPr>
      </p:sp>
      <p:sp>
        <p:nvSpPr>
          <p:cNvPr id="27" name="Google Shape;27;p27"/>
          <p:cNvSpPr txBox="1">
            <a:spLocks noGrp="1"/>
          </p:cNvSpPr>
          <p:nvPr>
            <p:ph type="body" idx="1"/>
          </p:nvPr>
        </p:nvSpPr>
        <p:spPr>
          <a:xfrm>
            <a:off x="7543625" y="3352375"/>
            <a:ext cx="82296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1pPr>
            <a:lvl2pPr marL="914400" lvl="1"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marL="1371600" lvl="2"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marL="1828800" lvl="3"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marL="2286000" lvl="4"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marL="2743200" lvl="5"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marL="3200400" lvl="6"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marL="3657600" lvl="7"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marL="4114800" lvl="8" indent="-374650" algn="l">
              <a:lnSpc>
                <a:spcPct val="100000"/>
              </a:lnSpc>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a:endParaRPr/>
          </a:p>
        </p:txBody>
      </p:sp>
      <p:sp>
        <p:nvSpPr>
          <p:cNvPr id="28" name="Google Shape;28;p27"/>
          <p:cNvSpPr txBox="1">
            <a:spLocks noGrp="1"/>
          </p:cNvSpPr>
          <p:nvPr>
            <p:ph type="title"/>
          </p:nvPr>
        </p:nvSpPr>
        <p:spPr>
          <a:xfrm>
            <a:off x="7643275" y="1969975"/>
            <a:ext cx="13823400" cy="13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7500"/>
              <a:buFont typeface="Tenor Sans"/>
              <a:buNone/>
              <a:defRPr sz="7500">
                <a:solidFill>
                  <a:schemeClr val="dk2"/>
                </a:solidFill>
                <a:latin typeface="Tenor Sans"/>
                <a:ea typeface="Tenor Sans"/>
                <a:cs typeface="Tenor Sans"/>
                <a:sym typeface="Teno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ntent" type="twoObj">
  <p:cSld name="TWO_OBJECTS">
    <p:spTree>
      <p:nvGrpSpPr>
        <p:cNvPr id="1" name="Shape 29"/>
        <p:cNvGrpSpPr/>
        <p:nvPr/>
      </p:nvGrpSpPr>
      <p:grpSpPr>
        <a:xfrm>
          <a:off x="0" y="0"/>
          <a:ext cx="0" cy="0"/>
          <a:chOff x="0" y="0"/>
          <a:chExt cx="0" cy="0"/>
        </a:xfrm>
      </p:grpSpPr>
      <p:sp>
        <p:nvSpPr>
          <p:cNvPr id="30" name="Google Shape;30;p30"/>
          <p:cNvSpPr/>
          <p:nvPr/>
        </p:nvSpPr>
        <p:spPr>
          <a:xfrm>
            <a:off x="0" y="0"/>
            <a:ext cx="18280075" cy="10330159"/>
          </a:xfrm>
          <a:custGeom>
            <a:avLst/>
            <a:gdLst/>
            <a:ahLst/>
            <a:cxnLst/>
            <a:rect l="l" t="t" r="r" b="b"/>
            <a:pathLst>
              <a:path w="8971816" h="1534372" extrusionOk="0">
                <a:moveTo>
                  <a:pt x="0" y="0"/>
                </a:moveTo>
                <a:lnTo>
                  <a:pt x="8971816" y="0"/>
                </a:lnTo>
                <a:lnTo>
                  <a:pt x="8971816" y="1534372"/>
                </a:lnTo>
                <a:lnTo>
                  <a:pt x="0" y="1534372"/>
                </a:lnTo>
                <a:close/>
              </a:path>
            </a:pathLst>
          </a:custGeom>
          <a:solidFill>
            <a:srgbClr val="0C48BB"/>
          </a:solidFill>
          <a:ln>
            <a:noFill/>
          </a:ln>
        </p:spPr>
      </p:sp>
      <p:sp>
        <p:nvSpPr>
          <p:cNvPr id="31" name="Google Shape;31;p30"/>
          <p:cNvSpPr txBox="1">
            <a:spLocks noGrp="1"/>
          </p:cNvSpPr>
          <p:nvPr>
            <p:ph type="body" idx="1"/>
          </p:nvPr>
        </p:nvSpPr>
        <p:spPr>
          <a:xfrm>
            <a:off x="900475" y="4441800"/>
            <a:ext cx="52740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5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marL="914400" lvl="1" indent="-374650" algn="l">
              <a:lnSpc>
                <a:spcPct val="100000"/>
              </a:lnSpc>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a:lnSpc>
                <a:spcPct val="100000"/>
              </a:lnSpc>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a:p>
        </p:txBody>
      </p:sp>
      <p:sp>
        <p:nvSpPr>
          <p:cNvPr id="32" name="Google Shape;32;p30"/>
          <p:cNvSpPr txBox="1">
            <a:spLocks noGrp="1"/>
          </p:cNvSpPr>
          <p:nvPr>
            <p:ph type="body" idx="2"/>
          </p:nvPr>
        </p:nvSpPr>
        <p:spPr>
          <a:xfrm>
            <a:off x="6665375" y="4441800"/>
            <a:ext cx="52740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5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marL="914400" lvl="1" indent="-374650" algn="l">
              <a:lnSpc>
                <a:spcPct val="100000"/>
              </a:lnSpc>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a:lnSpc>
                <a:spcPct val="100000"/>
              </a:lnSpc>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a:p>
        </p:txBody>
      </p:sp>
      <p:sp>
        <p:nvSpPr>
          <p:cNvPr id="33" name="Google Shape;33;p30"/>
          <p:cNvSpPr txBox="1">
            <a:spLocks noGrp="1"/>
          </p:cNvSpPr>
          <p:nvPr>
            <p:ph type="body" idx="3"/>
          </p:nvPr>
        </p:nvSpPr>
        <p:spPr>
          <a:xfrm>
            <a:off x="12522450" y="4441800"/>
            <a:ext cx="5274000" cy="4526100"/>
          </a:xfrm>
          <a:prstGeom prst="rect">
            <a:avLst/>
          </a:prstGeom>
          <a:noFill/>
          <a:ln>
            <a:noFill/>
          </a:ln>
        </p:spPr>
        <p:txBody>
          <a:bodyPr spcFirstLastPara="1" wrap="square" lIns="91425" tIns="45700" rIns="91425" bIns="45700" anchor="t" anchorCtr="0">
            <a:normAutofit/>
          </a:bodyPr>
          <a:lstStyle>
            <a:lvl1pPr marL="457200" lvl="0" indent="-374650" algn="l">
              <a:lnSpc>
                <a:spcPct val="100000"/>
              </a:lnSpc>
              <a:spcBef>
                <a:spcPts val="5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1pPr>
            <a:lvl2pPr marL="914400" lvl="1" indent="-374650" algn="l">
              <a:lnSpc>
                <a:spcPct val="100000"/>
              </a:lnSpc>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a:lnSpc>
                <a:spcPct val="100000"/>
              </a:lnSpc>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a:lnSpc>
                <a:spcPct val="100000"/>
              </a:lnSpc>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a:p>
        </p:txBody>
      </p:sp>
      <p:cxnSp>
        <p:nvCxnSpPr>
          <p:cNvPr id="34" name="Google Shape;34;p30"/>
          <p:cNvCxnSpPr/>
          <p:nvPr/>
        </p:nvCxnSpPr>
        <p:spPr>
          <a:xfrm rot="-5400000">
            <a:off x="3123221" y="6406499"/>
            <a:ext cx="6195600" cy="0"/>
          </a:xfrm>
          <a:prstGeom prst="straightConnector1">
            <a:avLst/>
          </a:prstGeom>
          <a:noFill/>
          <a:ln w="9525" cap="flat" cmpd="sng">
            <a:solidFill>
              <a:srgbClr val="FFFFFF"/>
            </a:solidFill>
            <a:prstDash val="solid"/>
            <a:round/>
            <a:headEnd type="none" w="sm" len="sm"/>
            <a:tailEnd type="none" w="sm" len="sm"/>
          </a:ln>
        </p:spPr>
      </p:cxnSp>
      <p:cxnSp>
        <p:nvCxnSpPr>
          <p:cNvPr id="35" name="Google Shape;35;p30"/>
          <p:cNvCxnSpPr/>
          <p:nvPr/>
        </p:nvCxnSpPr>
        <p:spPr>
          <a:xfrm rot="-5400000">
            <a:off x="8946460" y="6406499"/>
            <a:ext cx="6195600" cy="0"/>
          </a:xfrm>
          <a:prstGeom prst="straightConnector1">
            <a:avLst/>
          </a:prstGeom>
          <a:noFill/>
          <a:ln w="9525" cap="flat" cmpd="sng">
            <a:solidFill>
              <a:srgbClr val="FFFFFF"/>
            </a:solidFill>
            <a:prstDash val="solid"/>
            <a:round/>
            <a:headEnd type="none" w="sm" len="sm"/>
            <a:tailEnd type="none" w="sm" len="sm"/>
          </a:ln>
        </p:spPr>
      </p:cxnSp>
      <p:sp>
        <p:nvSpPr>
          <p:cNvPr id="36" name="Google Shape;36;p30"/>
          <p:cNvSpPr txBox="1">
            <a:spLocks noGrp="1"/>
          </p:cNvSpPr>
          <p:nvPr>
            <p:ph type="title"/>
          </p:nvPr>
        </p:nvSpPr>
        <p:spPr>
          <a:xfrm>
            <a:off x="1034175" y="724875"/>
            <a:ext cx="13823400" cy="13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7500"/>
              <a:buFont typeface="Tenor Sans"/>
              <a:buNone/>
              <a:defRPr sz="7500">
                <a:solidFill>
                  <a:schemeClr val="lt1"/>
                </a:solidFill>
                <a:latin typeface="Tenor Sans"/>
                <a:ea typeface="Tenor Sans"/>
                <a:cs typeface="Tenor Sans"/>
                <a:sym typeface="Tenor Sans"/>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TITLE_ONLY 2">
    <p:spTree>
      <p:nvGrpSpPr>
        <p:cNvPr id="1" name="Shape 37"/>
        <p:cNvGrpSpPr/>
        <p:nvPr/>
      </p:nvGrpSpPr>
      <p:grpSpPr>
        <a:xfrm>
          <a:off x="0" y="0"/>
          <a:ext cx="0" cy="0"/>
          <a:chOff x="0" y="0"/>
          <a:chExt cx="0" cy="0"/>
        </a:xfrm>
      </p:grpSpPr>
      <p:sp>
        <p:nvSpPr>
          <p:cNvPr id="38" name="Google Shape;38;p28"/>
          <p:cNvSpPr/>
          <p:nvPr/>
        </p:nvSpPr>
        <p:spPr>
          <a:xfrm>
            <a:off x="-34848" y="0"/>
            <a:ext cx="18314908" cy="10282543"/>
          </a:xfrm>
          <a:custGeom>
            <a:avLst/>
            <a:gdLst/>
            <a:ahLst/>
            <a:cxnLst/>
            <a:rect l="l" t="t" r="r" b="b"/>
            <a:pathLst>
              <a:path w="8988912" h="5046647" extrusionOk="0">
                <a:moveTo>
                  <a:pt x="0" y="0"/>
                </a:moveTo>
                <a:lnTo>
                  <a:pt x="8988912" y="0"/>
                </a:lnTo>
                <a:lnTo>
                  <a:pt x="8988912" y="5046647"/>
                </a:lnTo>
                <a:lnTo>
                  <a:pt x="0" y="5046647"/>
                </a:lnTo>
                <a:close/>
              </a:path>
            </a:pathLst>
          </a:custGeom>
          <a:solidFill>
            <a:srgbClr val="0C48BB"/>
          </a:solidFill>
          <a:ln>
            <a:noFill/>
          </a:ln>
        </p:spPr>
      </p:sp>
      <p:sp>
        <p:nvSpPr>
          <p:cNvPr id="39" name="Google Shape;39;p28"/>
          <p:cNvSpPr txBox="1">
            <a:spLocks noGrp="1"/>
          </p:cNvSpPr>
          <p:nvPr>
            <p:ph type="body" idx="1"/>
          </p:nvPr>
        </p:nvSpPr>
        <p:spPr>
          <a:xfrm>
            <a:off x="4463000" y="4304700"/>
            <a:ext cx="9464400" cy="4526100"/>
          </a:xfrm>
          <a:prstGeom prst="rect">
            <a:avLst/>
          </a:prstGeom>
          <a:noFill/>
          <a:ln>
            <a:noFill/>
          </a:ln>
        </p:spPr>
        <p:txBody>
          <a:bodyPr spcFirstLastPara="1" wrap="square" lIns="91425" tIns="45700" rIns="91425" bIns="45700" anchor="t" anchorCtr="0">
            <a:normAutofit/>
          </a:bodyPr>
          <a:lstStyle>
            <a:lvl1pPr marL="457200" lvl="0"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1pPr>
            <a:lvl2pPr marL="914400" lvl="1"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2pPr>
            <a:lvl3pPr marL="1371600" lvl="2"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3pPr>
            <a:lvl4pPr marL="1828800" lvl="3"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4pPr>
            <a:lvl5pPr marL="2286000" lvl="4"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5pPr>
            <a:lvl6pPr marL="2743200" lvl="5"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6pPr>
            <a:lvl7pPr marL="3200400" lvl="6"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7pPr>
            <a:lvl8pPr marL="3657600" lvl="7"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8pPr>
            <a:lvl9pPr marL="4114800" lvl="8" indent="-450850" algn="l">
              <a:lnSpc>
                <a:spcPct val="100000"/>
              </a:lnSpc>
              <a:spcBef>
                <a:spcPts val="360"/>
              </a:spcBef>
              <a:spcAft>
                <a:spcPts val="0"/>
              </a:spcAft>
              <a:buClr>
                <a:schemeClr val="lt1"/>
              </a:buClr>
              <a:buSzPts val="3500"/>
              <a:buFont typeface="Assistant"/>
              <a:buChar char="■"/>
              <a:defRPr sz="3500">
                <a:solidFill>
                  <a:schemeClr val="lt1"/>
                </a:solidFill>
                <a:latin typeface="Assistant"/>
                <a:ea typeface="Assistant"/>
                <a:cs typeface="Assistant"/>
                <a:sym typeface="Assistant"/>
              </a:defRPr>
            </a:lvl9pPr>
          </a:lstStyle>
          <a:p>
            <a:endParaRPr/>
          </a:p>
        </p:txBody>
      </p:sp>
      <p:sp>
        <p:nvSpPr>
          <p:cNvPr id="40" name="Google Shape;40;p28"/>
          <p:cNvSpPr txBox="1">
            <a:spLocks noGrp="1"/>
          </p:cNvSpPr>
          <p:nvPr>
            <p:ph type="title"/>
          </p:nvPr>
        </p:nvSpPr>
        <p:spPr>
          <a:xfrm>
            <a:off x="2377100" y="2752425"/>
            <a:ext cx="13823400" cy="136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7500"/>
              <a:buFont typeface="Tenor Sans"/>
              <a:buNone/>
              <a:defRPr sz="7500">
                <a:solidFill>
                  <a:schemeClr val="lt1"/>
                </a:solidFill>
                <a:latin typeface="Tenor Sans"/>
                <a:ea typeface="Tenor Sans"/>
                <a:cs typeface="Tenor Sans"/>
                <a:sym typeface="Tenor Sans"/>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29"/>
          <p:cNvSpPr/>
          <p:nvPr/>
        </p:nvSpPr>
        <p:spPr>
          <a:xfrm>
            <a:off x="0" y="8631788"/>
            <a:ext cx="18288118" cy="1655221"/>
          </a:xfrm>
          <a:custGeom>
            <a:avLst/>
            <a:gdLst/>
            <a:ahLst/>
            <a:cxnLst/>
            <a:rect l="l" t="t" r="r" b="b"/>
            <a:pathLst>
              <a:path w="4816592" h="435940" extrusionOk="0">
                <a:moveTo>
                  <a:pt x="0" y="0"/>
                </a:moveTo>
                <a:lnTo>
                  <a:pt x="4816592" y="0"/>
                </a:lnTo>
                <a:lnTo>
                  <a:pt x="4816592" y="435940"/>
                </a:lnTo>
                <a:lnTo>
                  <a:pt x="0" y="435940"/>
                </a:lnTo>
                <a:close/>
              </a:path>
            </a:pathLst>
          </a:custGeom>
          <a:solidFill>
            <a:srgbClr val="0C48BB"/>
          </a:solidFill>
          <a:ln>
            <a:noFill/>
          </a:ln>
        </p:spPr>
      </p:sp>
      <p:sp>
        <p:nvSpPr>
          <p:cNvPr id="43" name="Google Shape;43;p29"/>
          <p:cNvSpPr txBox="1">
            <a:spLocks noGrp="1"/>
          </p:cNvSpPr>
          <p:nvPr>
            <p:ph type="body" idx="1"/>
          </p:nvPr>
        </p:nvSpPr>
        <p:spPr>
          <a:xfrm>
            <a:off x="1507350" y="4731850"/>
            <a:ext cx="8229600" cy="4526100"/>
          </a:xfrm>
          <a:prstGeom prst="rect">
            <a:avLst/>
          </a:prstGeom>
          <a:noFill/>
          <a:ln>
            <a:noFill/>
          </a:ln>
        </p:spPr>
        <p:txBody>
          <a:bodyPr spcFirstLastPara="1" wrap="square" lIns="91425" tIns="45700" rIns="91425" bIns="45700" anchor="t" anchorCtr="0">
            <a:normAutofit/>
          </a:bodyPr>
          <a:lstStyle>
            <a:lvl1pPr marL="457200" lvl="0"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1pPr>
            <a:lvl2pPr marL="914400" lvl="1"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2pPr>
            <a:lvl3pPr marL="1371600" lvl="2"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3pPr>
            <a:lvl4pPr marL="1828800" lvl="3"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4pPr>
            <a:lvl5pPr marL="2286000" lvl="4"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5pPr>
            <a:lvl6pPr marL="2743200" lvl="5"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6pPr>
            <a:lvl7pPr marL="3200400" lvl="6"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7pPr>
            <a:lvl8pPr marL="3657600" lvl="7"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8pPr>
            <a:lvl9pPr marL="4114800" lvl="8" indent="-444500" algn="l">
              <a:lnSpc>
                <a:spcPct val="100000"/>
              </a:lnSpc>
              <a:spcBef>
                <a:spcPts val="360"/>
              </a:spcBef>
              <a:spcAft>
                <a:spcPts val="0"/>
              </a:spcAft>
              <a:buClr>
                <a:schemeClr val="dk1"/>
              </a:buClr>
              <a:buSzPts val="3400"/>
              <a:buFont typeface="Assistant"/>
              <a:buChar char="■"/>
              <a:defRPr sz="3400">
                <a:latin typeface="Assistant"/>
                <a:ea typeface="Assistant"/>
                <a:cs typeface="Assistant"/>
                <a:sym typeface="Assistant"/>
              </a:defRPr>
            </a:lvl9pPr>
          </a:lstStyle>
          <a:p>
            <a:endParaRPr/>
          </a:p>
        </p:txBody>
      </p:sp>
      <p:sp>
        <p:nvSpPr>
          <p:cNvPr id="44" name="Google Shape;44;p29"/>
          <p:cNvSpPr txBox="1">
            <a:spLocks noGrp="1"/>
          </p:cNvSpPr>
          <p:nvPr>
            <p:ph type="title"/>
          </p:nvPr>
        </p:nvSpPr>
        <p:spPr>
          <a:xfrm>
            <a:off x="1152300" y="649600"/>
            <a:ext cx="14335800" cy="3389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12300"/>
              <a:buFont typeface="Tenor Sans"/>
              <a:buNone/>
              <a:defRPr sz="12300">
                <a:solidFill>
                  <a:schemeClr val="dk2"/>
                </a:solidFill>
                <a:latin typeface="Tenor Sans"/>
                <a:ea typeface="Tenor Sans"/>
                <a:cs typeface="Tenor Sans"/>
                <a:sym typeface="Teno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body" idx="1"/>
          </p:nvPr>
        </p:nvSpPr>
        <p:spPr>
          <a:xfrm>
            <a:off x="2218400" y="4897350"/>
            <a:ext cx="8229600" cy="45261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1pPr>
            <a:lvl2pPr marL="914400" marR="0" lvl="1"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2pPr>
            <a:lvl3pPr marL="1371600" marR="0" lvl="2"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3pPr>
            <a:lvl4pPr marL="1828800" marR="0" lvl="3"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4pPr>
            <a:lvl5pPr marL="2286000" marR="0" lvl="4"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5pPr>
            <a:lvl6pPr marL="2743200" marR="0" lvl="5"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6pPr>
            <a:lvl7pPr marL="3200400" marR="0" lvl="6"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7pPr>
            <a:lvl8pPr marL="3657600" marR="0" lvl="7"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8pPr>
            <a:lvl9pPr marL="4114800" marR="0" lvl="8" indent="-342900" algn="l" rtl="0">
              <a:lnSpc>
                <a:spcPct val="100000"/>
              </a:lnSpc>
              <a:spcBef>
                <a:spcPts val="360"/>
              </a:spcBef>
              <a:spcAft>
                <a:spcPts val="0"/>
              </a:spcAft>
              <a:buClr>
                <a:schemeClr val="dk1"/>
              </a:buClr>
              <a:buSzPts val="1800"/>
              <a:buFont typeface="Assistant"/>
              <a:buChar char="■"/>
              <a:defRPr sz="1400" b="0" i="0" u="none" strike="noStrike" cap="none">
                <a:solidFill>
                  <a:srgbClr val="000000"/>
                </a:solidFill>
                <a:latin typeface="Assistant"/>
                <a:ea typeface="Assistant"/>
                <a:cs typeface="Assistant"/>
                <a:sym typeface="Assistant"/>
              </a:defRPr>
            </a:lvl9pPr>
          </a:lstStyle>
          <a:p>
            <a:endParaRPr/>
          </a:p>
        </p:txBody>
      </p:sp>
      <p:sp>
        <p:nvSpPr>
          <p:cNvPr id="7" name="Google Shape;7;p21"/>
          <p:cNvSpPr txBox="1">
            <a:spLocks noGrp="1"/>
          </p:cNvSpPr>
          <p:nvPr>
            <p:ph type="title"/>
          </p:nvPr>
        </p:nvSpPr>
        <p:spPr>
          <a:xfrm>
            <a:off x="1152300" y="649600"/>
            <a:ext cx="14335800" cy="338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12300"/>
              <a:buFont typeface="Tenor Sans"/>
              <a:buNone/>
              <a:defRPr sz="12300" b="0" i="0" u="none" strike="noStrike" cap="none">
                <a:solidFill>
                  <a:schemeClr val="dk2"/>
                </a:solidFill>
                <a:latin typeface="Tenor Sans"/>
                <a:ea typeface="Tenor Sans"/>
                <a:cs typeface="Tenor Sans"/>
                <a:sym typeface="Tenor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leg1.state.va.us/cgi-bin/legp504.exe?061+ful+HJ108ER+pdf"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LJebI1FzZ84fnMdpZhvLs9IHry3z02Np/view"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p:nvPr/>
        </p:nvSpPr>
        <p:spPr>
          <a:xfrm>
            <a:off x="12503216" y="-3610"/>
            <a:ext cx="5784784" cy="10290610"/>
          </a:xfrm>
          <a:custGeom>
            <a:avLst/>
            <a:gdLst/>
            <a:ahLst/>
            <a:cxnLst/>
            <a:rect l="l" t="t" r="r" b="b"/>
            <a:pathLst>
              <a:path w="2837927" h="5048417" extrusionOk="0">
                <a:moveTo>
                  <a:pt x="0" y="0"/>
                </a:moveTo>
                <a:lnTo>
                  <a:pt x="2837927" y="0"/>
                </a:lnTo>
                <a:lnTo>
                  <a:pt x="2837927" y="5048417"/>
                </a:lnTo>
                <a:lnTo>
                  <a:pt x="0" y="5048417"/>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2" name="Google Shape;62;p1"/>
          <p:cNvPicPr preferRelativeResize="0"/>
          <p:nvPr/>
        </p:nvPicPr>
        <p:blipFill rotWithShape="1">
          <a:blip r:embed="rId3">
            <a:alphaModFix/>
          </a:blip>
          <a:srcRect t="-27634" b="-27185"/>
          <a:stretch/>
        </p:blipFill>
        <p:spPr>
          <a:xfrm>
            <a:off x="7672350" y="-387398"/>
            <a:ext cx="10615650" cy="9079550"/>
          </a:xfrm>
          <a:prstGeom prst="rect">
            <a:avLst/>
          </a:prstGeom>
          <a:noFill/>
          <a:ln>
            <a:noFill/>
          </a:ln>
        </p:spPr>
      </p:pic>
      <p:sp>
        <p:nvSpPr>
          <p:cNvPr id="63" name="Google Shape;63;p1"/>
          <p:cNvSpPr/>
          <p:nvPr/>
        </p:nvSpPr>
        <p:spPr>
          <a:xfrm>
            <a:off x="789074" y="5765150"/>
            <a:ext cx="8102901" cy="106960"/>
          </a:xfrm>
          <a:custGeom>
            <a:avLst/>
            <a:gdLst/>
            <a:ahLst/>
            <a:cxnLst/>
            <a:rect l="l" t="t" r="r" b="b"/>
            <a:pathLst>
              <a:path w="2626548" h="28166" extrusionOk="0">
                <a:moveTo>
                  <a:pt x="0" y="0"/>
                </a:moveTo>
                <a:lnTo>
                  <a:pt x="2626548" y="0"/>
                </a:lnTo>
                <a:lnTo>
                  <a:pt x="2626548" y="28166"/>
                </a:lnTo>
                <a:lnTo>
                  <a:pt x="0" y="28166"/>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1"/>
          <p:cNvSpPr txBox="1"/>
          <p:nvPr/>
        </p:nvSpPr>
        <p:spPr>
          <a:xfrm>
            <a:off x="1130300" y="6291500"/>
            <a:ext cx="9019540" cy="240065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000000"/>
                </a:solidFill>
                <a:latin typeface="Assistant"/>
                <a:ea typeface="Assistant"/>
                <a:cs typeface="Assistant"/>
                <a:sym typeface="Assistant"/>
              </a:rPr>
              <a:t>July 13, 2023</a:t>
            </a:r>
            <a:endParaRPr sz="3900" b="1"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000000"/>
                </a:solidFill>
                <a:latin typeface="Assistant"/>
                <a:ea typeface="Assistant"/>
                <a:cs typeface="Assistant"/>
                <a:sym typeface="Assistant"/>
              </a:rPr>
              <a:t>Karen Waters</a:t>
            </a:r>
            <a:endParaRPr sz="3900" b="1" i="0" u="none" strike="noStrike" cap="none">
              <a:solidFill>
                <a:srgbClr val="000000"/>
              </a:solidFill>
              <a:latin typeface="Assistant"/>
              <a:ea typeface="Assistant"/>
              <a:cs typeface="Assistant"/>
              <a:sym typeface="Assistant"/>
            </a:endParaRPr>
          </a:p>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000000"/>
                </a:solidFill>
                <a:latin typeface="Assistant"/>
                <a:ea typeface="Assistant"/>
                <a:cs typeface="Assistant"/>
                <a:sym typeface="Assistant"/>
              </a:rPr>
              <a:t>Director of Community Education</a:t>
            </a:r>
            <a:endParaRPr/>
          </a:p>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000000"/>
                </a:solidFill>
                <a:latin typeface="Assistant"/>
                <a:ea typeface="Assistant"/>
                <a:cs typeface="Assistant"/>
                <a:sym typeface="Assistant"/>
              </a:rPr>
              <a:t>Project Manager, School Name Review</a:t>
            </a:r>
            <a:endParaRPr sz="3900" b="1" i="0" u="none" strike="noStrike" cap="none">
              <a:solidFill>
                <a:srgbClr val="000000"/>
              </a:solidFill>
              <a:latin typeface="Assistant"/>
              <a:ea typeface="Assistant"/>
              <a:cs typeface="Assistant"/>
              <a:sym typeface="Assistant"/>
            </a:endParaRPr>
          </a:p>
        </p:txBody>
      </p:sp>
      <p:sp>
        <p:nvSpPr>
          <p:cNvPr id="65" name="Google Shape;65;p1"/>
          <p:cNvSpPr txBox="1"/>
          <p:nvPr/>
        </p:nvSpPr>
        <p:spPr>
          <a:xfrm>
            <a:off x="640350" y="2410075"/>
            <a:ext cx="7863300" cy="2493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100"/>
              <a:buFont typeface="Arial"/>
              <a:buNone/>
            </a:pPr>
            <a:r>
              <a:rPr lang="en-US" sz="8100" b="1" i="0" u="none" strike="noStrike" cap="none">
                <a:solidFill>
                  <a:srgbClr val="0C48BB"/>
                </a:solidFill>
                <a:latin typeface="Tenor Sans"/>
                <a:ea typeface="Tenor Sans"/>
                <a:cs typeface="Tenor Sans"/>
                <a:sym typeface="Tenor Sans"/>
              </a:rPr>
              <a:t>School Name Review Update</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10"/>
          <p:cNvGrpSpPr/>
          <p:nvPr/>
        </p:nvGrpSpPr>
        <p:grpSpPr>
          <a:xfrm>
            <a:off x="1400176" y="6308222"/>
            <a:ext cx="15359062" cy="3339147"/>
            <a:chOff x="0" y="-66675"/>
            <a:chExt cx="3390138" cy="879475"/>
          </a:xfrm>
        </p:grpSpPr>
        <p:sp>
          <p:nvSpPr>
            <p:cNvPr id="185" name="Google Shape;185;p10"/>
            <p:cNvSpPr/>
            <p:nvPr/>
          </p:nvSpPr>
          <p:spPr>
            <a:xfrm>
              <a:off x="0" y="0"/>
              <a:ext cx="3390138" cy="14465"/>
            </a:xfrm>
            <a:custGeom>
              <a:avLst/>
              <a:gdLst/>
              <a:ahLst/>
              <a:cxnLst/>
              <a:rect l="l" t="t" r="r" b="b"/>
              <a:pathLst>
                <a:path w="3390138" h="14465" extrusionOk="0">
                  <a:moveTo>
                    <a:pt x="0" y="0"/>
                  </a:moveTo>
                  <a:lnTo>
                    <a:pt x="3390138" y="0"/>
                  </a:lnTo>
                  <a:lnTo>
                    <a:pt x="3390138" y="14465"/>
                  </a:lnTo>
                  <a:lnTo>
                    <a:pt x="0" y="14465"/>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10"/>
            <p:cNvSpPr txBox="1"/>
            <p:nvPr/>
          </p:nvSpPr>
          <p:spPr>
            <a:xfrm>
              <a:off x="0" y="-66675"/>
              <a:ext cx="812800" cy="879475"/>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7" name="Google Shape;187;p10"/>
          <p:cNvSpPr/>
          <p:nvPr/>
        </p:nvSpPr>
        <p:spPr>
          <a:xfrm>
            <a:off x="3554700" y="8076325"/>
            <a:ext cx="522250" cy="635939"/>
          </a:xfrm>
          <a:custGeom>
            <a:avLst/>
            <a:gdLst/>
            <a:ahLst/>
            <a:cxnLst/>
            <a:rect l="l" t="t" r="r" b="b"/>
            <a:pathLst>
              <a:path w="2771140" h="3374390" extrusionOk="0">
                <a:moveTo>
                  <a:pt x="0" y="0"/>
                </a:moveTo>
                <a:lnTo>
                  <a:pt x="0" y="2471420"/>
                </a:lnTo>
                <a:lnTo>
                  <a:pt x="1384300" y="3374390"/>
                </a:lnTo>
                <a:lnTo>
                  <a:pt x="2771140" y="2471420"/>
                </a:lnTo>
                <a:lnTo>
                  <a:pt x="2771140" y="0"/>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10"/>
          <p:cNvSpPr/>
          <p:nvPr/>
        </p:nvSpPr>
        <p:spPr>
          <a:xfrm>
            <a:off x="0" y="0"/>
            <a:ext cx="18288000" cy="3127638"/>
          </a:xfrm>
          <a:custGeom>
            <a:avLst/>
            <a:gdLst/>
            <a:ahLst/>
            <a:cxnLst/>
            <a:rect l="l" t="t" r="r" b="b"/>
            <a:pathLst>
              <a:path w="8971816" h="1534372" extrusionOk="0">
                <a:moveTo>
                  <a:pt x="0" y="0"/>
                </a:moveTo>
                <a:lnTo>
                  <a:pt x="8971816" y="0"/>
                </a:lnTo>
                <a:lnTo>
                  <a:pt x="8971816" y="1534372"/>
                </a:lnTo>
                <a:lnTo>
                  <a:pt x="0" y="1534372"/>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10"/>
          <p:cNvSpPr txBox="1"/>
          <p:nvPr/>
        </p:nvSpPr>
        <p:spPr>
          <a:xfrm>
            <a:off x="12356052" y="8167091"/>
            <a:ext cx="210330" cy="469265"/>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Roboto"/>
                <a:ea typeface="Roboto"/>
                <a:cs typeface="Roboto"/>
                <a:sym typeface="Roboto"/>
              </a:rPr>
              <a:t>6</a:t>
            </a:r>
            <a:endParaRPr sz="1400" b="0" i="0" u="none" strike="noStrike" cap="none">
              <a:solidFill>
                <a:srgbClr val="000000"/>
              </a:solidFill>
              <a:latin typeface="Arial"/>
              <a:ea typeface="Arial"/>
              <a:cs typeface="Arial"/>
              <a:sym typeface="Arial"/>
            </a:endParaRPr>
          </a:p>
        </p:txBody>
      </p:sp>
      <p:sp>
        <p:nvSpPr>
          <p:cNvPr id="190" name="Google Shape;190;p10"/>
          <p:cNvSpPr txBox="1"/>
          <p:nvPr/>
        </p:nvSpPr>
        <p:spPr>
          <a:xfrm>
            <a:off x="1102303" y="828675"/>
            <a:ext cx="16740000" cy="1154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500"/>
              <a:buFont typeface="Arial"/>
              <a:buNone/>
            </a:pPr>
            <a:r>
              <a:rPr lang="en-US" sz="7500" b="0" i="0" u="none" strike="noStrike" cap="none">
                <a:solidFill>
                  <a:srgbClr val="FFFFFF"/>
                </a:solidFill>
                <a:latin typeface="Tenor Sans"/>
                <a:ea typeface="Tenor Sans"/>
                <a:cs typeface="Tenor Sans"/>
                <a:sym typeface="Tenor Sans"/>
              </a:rPr>
              <a:t>Remaining Schools for Review</a:t>
            </a:r>
            <a:endParaRPr sz="1400" b="0" i="0" u="none" strike="noStrike" cap="none">
              <a:solidFill>
                <a:srgbClr val="000000"/>
              </a:solidFill>
              <a:latin typeface="Arial"/>
              <a:ea typeface="Arial"/>
              <a:cs typeface="Arial"/>
              <a:sym typeface="Arial"/>
            </a:endParaRPr>
          </a:p>
        </p:txBody>
      </p:sp>
      <p:sp>
        <p:nvSpPr>
          <p:cNvPr id="191" name="Google Shape;191;p10"/>
          <p:cNvSpPr txBox="1"/>
          <p:nvPr/>
        </p:nvSpPr>
        <p:spPr>
          <a:xfrm>
            <a:off x="1102301" y="2264850"/>
            <a:ext cx="9322800" cy="215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2" name="Google Shape;192;p10"/>
          <p:cNvCxnSpPr/>
          <p:nvPr/>
        </p:nvCxnSpPr>
        <p:spPr>
          <a:xfrm>
            <a:off x="3774645" y="6750838"/>
            <a:ext cx="10033" cy="1363845"/>
          </a:xfrm>
          <a:prstGeom prst="straightConnector1">
            <a:avLst/>
          </a:prstGeom>
          <a:noFill/>
          <a:ln w="12700" cap="flat" cmpd="sng">
            <a:solidFill>
              <a:srgbClr val="B5BBBF"/>
            </a:solidFill>
            <a:prstDash val="solid"/>
            <a:round/>
            <a:headEnd type="none" w="sm" len="sm"/>
            <a:tailEnd type="none" w="sm" len="sm"/>
          </a:ln>
        </p:spPr>
      </p:cxnSp>
      <p:sp>
        <p:nvSpPr>
          <p:cNvPr id="193" name="Google Shape;193;p10"/>
          <p:cNvSpPr txBox="1"/>
          <p:nvPr/>
        </p:nvSpPr>
        <p:spPr>
          <a:xfrm flipH="1">
            <a:off x="3689258" y="8022150"/>
            <a:ext cx="632586" cy="559961"/>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Assistant"/>
                <a:ea typeface="Assistant"/>
                <a:cs typeface="Assistant"/>
                <a:sym typeface="Assistant"/>
              </a:rPr>
              <a:t>2</a:t>
            </a: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7454630" y="4106923"/>
            <a:ext cx="3923400" cy="384600"/>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Clr>
                <a:srgbClr val="000000"/>
              </a:buClr>
              <a:buSzPts val="2499"/>
              <a:buFont typeface="Arial"/>
              <a:buNone/>
            </a:pPr>
            <a:r>
              <a:rPr lang="en-US" sz="2499" b="1" i="0" u="none" strike="noStrike" cap="none">
                <a:solidFill>
                  <a:srgbClr val="000000"/>
                </a:solidFill>
                <a:latin typeface="Assistant"/>
                <a:ea typeface="Assistant"/>
                <a:cs typeface="Assistant"/>
                <a:sym typeface="Assistant"/>
              </a:rPr>
              <a:t>Agnor-Hurt Elementary</a:t>
            </a:r>
            <a:endParaRPr sz="1400" b="1" i="0" u="none" strike="noStrike" cap="none">
              <a:solidFill>
                <a:srgbClr val="000000"/>
              </a:solidFill>
              <a:latin typeface="Arial"/>
              <a:ea typeface="Arial"/>
              <a:cs typeface="Arial"/>
              <a:sym typeface="Arial"/>
            </a:endParaRPr>
          </a:p>
        </p:txBody>
      </p:sp>
      <p:sp>
        <p:nvSpPr>
          <p:cNvPr id="195" name="Google Shape;195;p10"/>
          <p:cNvSpPr txBox="1"/>
          <p:nvPr/>
        </p:nvSpPr>
        <p:spPr>
          <a:xfrm>
            <a:off x="7182300" y="4780986"/>
            <a:ext cx="3923400" cy="1262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ssistant"/>
                <a:ea typeface="Assistant"/>
                <a:cs typeface="Assistant"/>
                <a:sym typeface="Assistant"/>
              </a:rPr>
              <a:t>Opened in 1992; Named after County Executive Guy B. Agnor Jr. (1929-1996) and AHS Principal Benjamin Hurt (1918-2018)</a:t>
            </a:r>
            <a:endParaRPr sz="2000" b="0" i="0" u="none" strike="noStrike" cap="none">
              <a:solidFill>
                <a:srgbClr val="000000"/>
              </a:solidFill>
              <a:latin typeface="Arial"/>
              <a:ea typeface="Arial"/>
              <a:cs typeface="Arial"/>
              <a:sym typeface="Arial"/>
            </a:endParaRPr>
          </a:p>
        </p:txBody>
      </p:sp>
      <p:sp>
        <p:nvSpPr>
          <p:cNvPr id="196" name="Google Shape;196;p10"/>
          <p:cNvSpPr txBox="1"/>
          <p:nvPr/>
        </p:nvSpPr>
        <p:spPr>
          <a:xfrm rot="5400000">
            <a:off x="3933157" y="6483039"/>
            <a:ext cx="692462" cy="762374"/>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97" name="Google Shape;197;p10"/>
          <p:cNvCxnSpPr/>
          <p:nvPr/>
        </p:nvCxnSpPr>
        <p:spPr>
          <a:xfrm rot="5400000">
            <a:off x="1171378" y="5587995"/>
            <a:ext cx="1860000" cy="0"/>
          </a:xfrm>
          <a:prstGeom prst="straightConnector1">
            <a:avLst/>
          </a:prstGeom>
          <a:noFill/>
          <a:ln w="12700" cap="flat" cmpd="sng">
            <a:solidFill>
              <a:srgbClr val="B5BBBF"/>
            </a:solidFill>
            <a:prstDash val="solid"/>
            <a:round/>
            <a:headEnd type="none" w="sm" len="sm"/>
            <a:tailEnd type="none" w="sm" len="sm"/>
          </a:ln>
        </p:spPr>
      </p:cxnSp>
      <p:sp>
        <p:nvSpPr>
          <p:cNvPr id="198" name="Google Shape;198;p10"/>
          <p:cNvSpPr/>
          <p:nvPr/>
        </p:nvSpPr>
        <p:spPr>
          <a:xfrm>
            <a:off x="1844284" y="4100228"/>
            <a:ext cx="522250" cy="635938"/>
          </a:xfrm>
          <a:custGeom>
            <a:avLst/>
            <a:gdLst/>
            <a:ahLst/>
            <a:cxnLst/>
            <a:rect l="l" t="t" r="r" b="b"/>
            <a:pathLst>
              <a:path w="2771140" h="3374390" extrusionOk="0">
                <a:moveTo>
                  <a:pt x="0" y="0"/>
                </a:moveTo>
                <a:lnTo>
                  <a:pt x="0" y="2471420"/>
                </a:lnTo>
                <a:lnTo>
                  <a:pt x="1384300" y="3374390"/>
                </a:lnTo>
                <a:lnTo>
                  <a:pt x="2771140" y="2471420"/>
                </a:lnTo>
                <a:lnTo>
                  <a:pt x="2771140" y="0"/>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10"/>
          <p:cNvSpPr txBox="1"/>
          <p:nvPr/>
        </p:nvSpPr>
        <p:spPr>
          <a:xfrm>
            <a:off x="2028818" y="4107257"/>
            <a:ext cx="210330" cy="443071"/>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Assistant"/>
                <a:ea typeface="Assistant"/>
                <a:cs typeface="Assistant"/>
                <a:sym typeface="Assistant"/>
              </a:rPr>
              <a:t>1</a:t>
            </a:r>
            <a:endParaRPr sz="1400" b="0" i="0" u="none" strike="noStrike" cap="none">
              <a:solidFill>
                <a:srgbClr val="000000"/>
              </a:solidFill>
              <a:latin typeface="Arial"/>
              <a:ea typeface="Arial"/>
              <a:cs typeface="Arial"/>
              <a:sym typeface="Arial"/>
            </a:endParaRPr>
          </a:p>
        </p:txBody>
      </p:sp>
      <p:sp>
        <p:nvSpPr>
          <p:cNvPr id="200" name="Google Shape;200;p10"/>
          <p:cNvSpPr txBox="1"/>
          <p:nvPr/>
        </p:nvSpPr>
        <p:spPr>
          <a:xfrm>
            <a:off x="2550875" y="4055950"/>
            <a:ext cx="4482600" cy="500137"/>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Clr>
                <a:srgbClr val="000000"/>
              </a:buClr>
              <a:buSzPts val="2500"/>
              <a:buFont typeface="Arial"/>
              <a:buNone/>
            </a:pPr>
            <a:r>
              <a:rPr lang="en-US" sz="2500" b="1" i="0" u="none" strike="noStrike" cap="none">
                <a:solidFill>
                  <a:srgbClr val="000000"/>
                </a:solidFill>
                <a:latin typeface="Assistant"/>
                <a:ea typeface="Assistant"/>
                <a:cs typeface="Assistant"/>
                <a:sym typeface="Assistant"/>
              </a:rPr>
              <a:t>Baker-Butler Elementary</a:t>
            </a:r>
            <a:endParaRPr sz="2500" b="1" i="0" u="none" strike="noStrike" cap="none">
              <a:solidFill>
                <a:srgbClr val="000000"/>
              </a:solidFill>
              <a:latin typeface="Arial"/>
              <a:ea typeface="Arial"/>
              <a:cs typeface="Arial"/>
              <a:sym typeface="Arial"/>
            </a:endParaRPr>
          </a:p>
        </p:txBody>
      </p:sp>
      <p:sp>
        <p:nvSpPr>
          <p:cNvPr id="201" name="Google Shape;201;p10"/>
          <p:cNvSpPr txBox="1"/>
          <p:nvPr/>
        </p:nvSpPr>
        <p:spPr>
          <a:xfrm>
            <a:off x="2174586" y="4708948"/>
            <a:ext cx="4482600" cy="1615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ssistant"/>
                <a:ea typeface="Assistant"/>
                <a:cs typeface="Assistant"/>
                <a:sym typeface="Assistant"/>
              </a:rPr>
              <a:t>Named in 2002 after 1st African-American ACPS School Board Chair John E. Baker (1932-2015) and 1st African-American Board of Supervisors member James R. Butler (-2003</a:t>
            </a:r>
            <a:r>
              <a:rPr lang="en-US" sz="2099" b="0" i="0" u="none" strike="noStrike" cap="none">
                <a:solidFill>
                  <a:srgbClr val="000000"/>
                </a:solidFill>
                <a:latin typeface="Assistant"/>
                <a:ea typeface="Assistant"/>
                <a:cs typeface="Assistant"/>
                <a:sym typeface="Assistant"/>
              </a:rPr>
              <a:t>)</a:t>
            </a:r>
            <a:endParaRPr sz="1900" b="0" i="0" u="none" strike="noStrike" cap="none">
              <a:solidFill>
                <a:srgbClr val="000000"/>
              </a:solidFill>
              <a:latin typeface="Arial"/>
              <a:ea typeface="Arial"/>
              <a:cs typeface="Arial"/>
              <a:sym typeface="Arial"/>
            </a:endParaRPr>
          </a:p>
        </p:txBody>
      </p:sp>
      <p:cxnSp>
        <p:nvCxnSpPr>
          <p:cNvPr id="202" name="Google Shape;202;p10"/>
          <p:cNvCxnSpPr/>
          <p:nvPr/>
        </p:nvCxnSpPr>
        <p:spPr>
          <a:xfrm rot="5400000">
            <a:off x="5969585" y="5661274"/>
            <a:ext cx="1860051" cy="0"/>
          </a:xfrm>
          <a:prstGeom prst="straightConnector1">
            <a:avLst/>
          </a:prstGeom>
          <a:noFill/>
          <a:ln w="12700" cap="flat" cmpd="sng">
            <a:solidFill>
              <a:srgbClr val="B5BBBF"/>
            </a:solidFill>
            <a:prstDash val="solid"/>
            <a:round/>
            <a:headEnd type="none" w="sm" len="sm"/>
            <a:tailEnd type="none" w="sm" len="sm"/>
          </a:ln>
        </p:spPr>
      </p:cxnSp>
      <p:sp>
        <p:nvSpPr>
          <p:cNvPr id="203" name="Google Shape;203;p10"/>
          <p:cNvSpPr/>
          <p:nvPr/>
        </p:nvSpPr>
        <p:spPr>
          <a:xfrm>
            <a:off x="6638485" y="4100228"/>
            <a:ext cx="522250" cy="635938"/>
          </a:xfrm>
          <a:custGeom>
            <a:avLst/>
            <a:gdLst/>
            <a:ahLst/>
            <a:cxnLst/>
            <a:rect l="l" t="t" r="r" b="b"/>
            <a:pathLst>
              <a:path w="2771140" h="3374390" extrusionOk="0">
                <a:moveTo>
                  <a:pt x="0" y="0"/>
                </a:moveTo>
                <a:lnTo>
                  <a:pt x="0" y="2471420"/>
                </a:lnTo>
                <a:lnTo>
                  <a:pt x="1384300" y="3374390"/>
                </a:lnTo>
                <a:lnTo>
                  <a:pt x="2771140" y="2471420"/>
                </a:lnTo>
                <a:lnTo>
                  <a:pt x="2771140" y="0"/>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10"/>
          <p:cNvSpPr txBox="1"/>
          <p:nvPr/>
        </p:nvSpPr>
        <p:spPr>
          <a:xfrm>
            <a:off x="6823019" y="4107257"/>
            <a:ext cx="210330" cy="1119922"/>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Assistant"/>
                <a:ea typeface="Assistant"/>
                <a:cs typeface="Assistant"/>
                <a:sym typeface="Assistant"/>
              </a:rPr>
              <a:t>3/</a:t>
            </a:r>
            <a:endParaRPr sz="1400" b="0" i="0" u="none" strike="noStrike" cap="none">
              <a:solidFill>
                <a:srgbClr val="000000"/>
              </a:solidFill>
              <a:latin typeface="Arial"/>
              <a:ea typeface="Arial"/>
              <a:cs typeface="Arial"/>
              <a:sym typeface="Arial"/>
            </a:endParaRPr>
          </a:p>
        </p:txBody>
      </p:sp>
      <p:sp>
        <p:nvSpPr>
          <p:cNvPr id="205" name="Google Shape;205;p10"/>
          <p:cNvSpPr txBox="1"/>
          <p:nvPr/>
        </p:nvSpPr>
        <p:spPr>
          <a:xfrm>
            <a:off x="12117838" y="4045762"/>
            <a:ext cx="4371000" cy="384600"/>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Clr>
                <a:srgbClr val="000000"/>
              </a:buClr>
              <a:buSzPts val="2499"/>
              <a:buFont typeface="Arial"/>
              <a:buNone/>
            </a:pPr>
            <a:r>
              <a:rPr lang="en-US" sz="2499" b="1" i="0" u="none" strike="noStrike" cap="none">
                <a:solidFill>
                  <a:srgbClr val="000000"/>
                </a:solidFill>
                <a:latin typeface="Assistant"/>
                <a:ea typeface="Assistant"/>
                <a:cs typeface="Assistant"/>
                <a:sym typeface="Assistant"/>
              </a:rPr>
              <a:t>Stone-Robinson Elementary</a:t>
            </a:r>
            <a:endParaRPr sz="1400" b="1" i="0" u="none" strike="noStrike" cap="none">
              <a:solidFill>
                <a:srgbClr val="000000"/>
              </a:solidFill>
              <a:latin typeface="Arial"/>
              <a:ea typeface="Arial"/>
              <a:cs typeface="Arial"/>
              <a:sym typeface="Arial"/>
            </a:endParaRPr>
          </a:p>
        </p:txBody>
      </p:sp>
      <p:sp>
        <p:nvSpPr>
          <p:cNvPr id="206" name="Google Shape;206;p10"/>
          <p:cNvSpPr txBox="1"/>
          <p:nvPr/>
        </p:nvSpPr>
        <p:spPr>
          <a:xfrm>
            <a:off x="11798605" y="4654101"/>
            <a:ext cx="4604100" cy="184665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ssistant"/>
                <a:ea typeface="Assistant"/>
                <a:cs typeface="Assistant"/>
                <a:sym typeface="Assistant"/>
              </a:rPr>
              <a:t>Founded in 1961 the school was named  Stone-Robinson by a committee of citizens after Mary L. Stone, matriarch of  the family upon whose land the previous school was situated, and Rev. Frank L. Robinson,  rector of Grace Episcopal Church. </a:t>
            </a:r>
            <a:endParaRPr sz="1800" b="0" i="0" u="none" strike="noStrike" cap="none">
              <a:solidFill>
                <a:srgbClr val="000000"/>
              </a:solidFill>
              <a:latin typeface="Arial"/>
              <a:ea typeface="Arial"/>
              <a:cs typeface="Arial"/>
              <a:sym typeface="Arial"/>
            </a:endParaRPr>
          </a:p>
        </p:txBody>
      </p:sp>
      <p:cxnSp>
        <p:nvCxnSpPr>
          <p:cNvPr id="207" name="Google Shape;207;p10"/>
          <p:cNvCxnSpPr/>
          <p:nvPr/>
        </p:nvCxnSpPr>
        <p:spPr>
          <a:xfrm flipH="1">
            <a:off x="8698457" y="6750838"/>
            <a:ext cx="27405" cy="1831275"/>
          </a:xfrm>
          <a:prstGeom prst="straightConnector1">
            <a:avLst/>
          </a:prstGeom>
          <a:noFill/>
          <a:ln w="12700" cap="flat" cmpd="sng">
            <a:solidFill>
              <a:srgbClr val="B5BBBF"/>
            </a:solidFill>
            <a:prstDash val="solid"/>
            <a:round/>
            <a:headEnd type="none" w="sm" len="sm"/>
            <a:tailEnd type="none" w="sm" len="sm"/>
          </a:ln>
        </p:spPr>
      </p:cxnSp>
      <p:sp>
        <p:nvSpPr>
          <p:cNvPr id="208" name="Google Shape;208;p10"/>
          <p:cNvSpPr/>
          <p:nvPr/>
        </p:nvSpPr>
        <p:spPr>
          <a:xfrm>
            <a:off x="8493448" y="8022150"/>
            <a:ext cx="522250" cy="635939"/>
          </a:xfrm>
          <a:custGeom>
            <a:avLst/>
            <a:gdLst/>
            <a:ahLst/>
            <a:cxnLst/>
            <a:rect l="l" t="t" r="r" b="b"/>
            <a:pathLst>
              <a:path w="2771140" h="3374390" extrusionOk="0">
                <a:moveTo>
                  <a:pt x="0" y="0"/>
                </a:moveTo>
                <a:lnTo>
                  <a:pt x="0" y="2471420"/>
                </a:lnTo>
                <a:lnTo>
                  <a:pt x="1384300" y="3374390"/>
                </a:lnTo>
                <a:lnTo>
                  <a:pt x="2771140" y="2471420"/>
                </a:lnTo>
                <a:lnTo>
                  <a:pt x="2771140" y="0"/>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10"/>
          <p:cNvSpPr txBox="1"/>
          <p:nvPr/>
        </p:nvSpPr>
        <p:spPr>
          <a:xfrm>
            <a:off x="8677398" y="7998422"/>
            <a:ext cx="210330" cy="443072"/>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Assistant"/>
                <a:ea typeface="Assistant"/>
                <a:cs typeface="Assistant"/>
                <a:sym typeface="Assistant"/>
              </a:rPr>
              <a:t>4</a:t>
            </a:r>
            <a:endParaRPr sz="1400" b="0" i="0" u="none" strike="noStrike" cap="none">
              <a:solidFill>
                <a:srgbClr val="000000"/>
              </a:solidFill>
              <a:latin typeface="Arial"/>
              <a:ea typeface="Arial"/>
              <a:cs typeface="Arial"/>
              <a:sym typeface="Arial"/>
            </a:endParaRPr>
          </a:p>
        </p:txBody>
      </p:sp>
      <p:sp>
        <p:nvSpPr>
          <p:cNvPr id="210" name="Google Shape;210;p10"/>
          <p:cNvSpPr txBox="1"/>
          <p:nvPr/>
        </p:nvSpPr>
        <p:spPr>
          <a:xfrm>
            <a:off x="4093757" y="7996046"/>
            <a:ext cx="4064100" cy="384600"/>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Clr>
                <a:srgbClr val="000000"/>
              </a:buClr>
              <a:buSzPts val="2499"/>
              <a:buFont typeface="Arial"/>
              <a:buNone/>
            </a:pPr>
            <a:r>
              <a:rPr lang="en-US" sz="2499" b="1" i="0" u="none" strike="noStrike" cap="none">
                <a:solidFill>
                  <a:srgbClr val="000000"/>
                </a:solidFill>
                <a:latin typeface="Assistant"/>
                <a:ea typeface="Assistant"/>
                <a:cs typeface="Assistant"/>
                <a:sym typeface="Assistant"/>
              </a:rPr>
              <a:t>Joseph T. Henley Middle</a:t>
            </a:r>
            <a:endParaRPr sz="1400" b="1" i="0" u="none" strike="noStrike" cap="none">
              <a:solidFill>
                <a:srgbClr val="000000"/>
              </a:solidFill>
              <a:latin typeface="Arial"/>
              <a:ea typeface="Arial"/>
              <a:cs typeface="Arial"/>
              <a:sym typeface="Arial"/>
            </a:endParaRPr>
          </a:p>
        </p:txBody>
      </p:sp>
      <p:sp>
        <p:nvSpPr>
          <p:cNvPr id="211" name="Google Shape;211;p10"/>
          <p:cNvSpPr txBox="1"/>
          <p:nvPr/>
        </p:nvSpPr>
        <p:spPr>
          <a:xfrm>
            <a:off x="4051241" y="8529296"/>
            <a:ext cx="4064100" cy="123110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252525"/>
                </a:solidFill>
                <a:latin typeface="Assistant"/>
                <a:ea typeface="Assistant"/>
                <a:cs typeface="Assistant"/>
                <a:sym typeface="Assistant"/>
              </a:rPr>
              <a:t>Named in honor of Albemarle County School Board Chairman and former Supervisor  Joseph Temple Henley, Jr. (1928- 2011) in 1996. </a:t>
            </a:r>
            <a:endParaRPr sz="1600" b="0" i="0" u="none" strike="noStrike" cap="none">
              <a:solidFill>
                <a:srgbClr val="000000"/>
              </a:solidFill>
              <a:latin typeface="Assistant"/>
              <a:ea typeface="Assistant"/>
              <a:cs typeface="Assistant"/>
              <a:sym typeface="Assistant"/>
            </a:endParaRPr>
          </a:p>
        </p:txBody>
      </p:sp>
      <p:cxnSp>
        <p:nvCxnSpPr>
          <p:cNvPr id="212" name="Google Shape;212;p10"/>
          <p:cNvCxnSpPr/>
          <p:nvPr/>
        </p:nvCxnSpPr>
        <p:spPr>
          <a:xfrm>
            <a:off x="13755899" y="6638067"/>
            <a:ext cx="0" cy="1384083"/>
          </a:xfrm>
          <a:prstGeom prst="straightConnector1">
            <a:avLst/>
          </a:prstGeom>
          <a:noFill/>
          <a:ln w="12700" cap="flat" cmpd="sng">
            <a:solidFill>
              <a:srgbClr val="B5BBBF"/>
            </a:solidFill>
            <a:prstDash val="solid"/>
            <a:round/>
            <a:headEnd type="none" w="sm" len="sm"/>
            <a:tailEnd type="none" w="sm" len="sm"/>
          </a:ln>
        </p:spPr>
      </p:cxnSp>
      <p:sp>
        <p:nvSpPr>
          <p:cNvPr id="213" name="Google Shape;213;p10"/>
          <p:cNvSpPr/>
          <p:nvPr/>
        </p:nvSpPr>
        <p:spPr>
          <a:xfrm>
            <a:off x="13472301" y="8007994"/>
            <a:ext cx="522250" cy="635939"/>
          </a:xfrm>
          <a:custGeom>
            <a:avLst/>
            <a:gdLst/>
            <a:ahLst/>
            <a:cxnLst/>
            <a:rect l="l" t="t" r="r" b="b"/>
            <a:pathLst>
              <a:path w="2771140" h="3374390" extrusionOk="0">
                <a:moveTo>
                  <a:pt x="0" y="0"/>
                </a:moveTo>
                <a:lnTo>
                  <a:pt x="0" y="2471420"/>
                </a:lnTo>
                <a:lnTo>
                  <a:pt x="1384300" y="3374390"/>
                </a:lnTo>
                <a:lnTo>
                  <a:pt x="2771140" y="2471420"/>
                </a:lnTo>
                <a:lnTo>
                  <a:pt x="2771140" y="0"/>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10"/>
          <p:cNvSpPr txBox="1"/>
          <p:nvPr/>
        </p:nvSpPr>
        <p:spPr>
          <a:xfrm>
            <a:off x="13646507" y="7969707"/>
            <a:ext cx="210330" cy="443072"/>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Assistant"/>
                <a:ea typeface="Assistant"/>
                <a:cs typeface="Assistant"/>
                <a:sym typeface="Assistant"/>
              </a:rPr>
              <a:t>6</a:t>
            </a:r>
            <a:endParaRPr sz="1400" b="0" i="0" u="none" strike="noStrike" cap="none">
              <a:solidFill>
                <a:srgbClr val="000000"/>
              </a:solidFill>
              <a:latin typeface="Arial"/>
              <a:ea typeface="Arial"/>
              <a:cs typeface="Arial"/>
              <a:sym typeface="Arial"/>
            </a:endParaRPr>
          </a:p>
        </p:txBody>
      </p:sp>
      <p:sp>
        <p:nvSpPr>
          <p:cNvPr id="215" name="Google Shape;215;p10"/>
          <p:cNvSpPr txBox="1"/>
          <p:nvPr/>
        </p:nvSpPr>
        <p:spPr>
          <a:xfrm>
            <a:off x="9184556" y="7782058"/>
            <a:ext cx="4371000" cy="384600"/>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Clr>
                <a:srgbClr val="000000"/>
              </a:buClr>
              <a:buSzPts val="2499"/>
              <a:buFont typeface="Arial"/>
              <a:buNone/>
            </a:pPr>
            <a:r>
              <a:rPr lang="en-US" sz="2499" b="1" i="0" u="none" strike="noStrike" cap="none">
                <a:solidFill>
                  <a:srgbClr val="000000"/>
                </a:solidFill>
                <a:latin typeface="Assistant"/>
                <a:ea typeface="Assistant"/>
                <a:cs typeface="Assistant"/>
                <a:sym typeface="Assistant"/>
              </a:rPr>
              <a:t>Leslie H. Walton Middle</a:t>
            </a:r>
            <a:endParaRPr sz="1400" b="1" i="0" u="none" strike="noStrike" cap="none">
              <a:solidFill>
                <a:srgbClr val="000000"/>
              </a:solidFill>
              <a:latin typeface="Arial"/>
              <a:ea typeface="Arial"/>
              <a:cs typeface="Arial"/>
              <a:sym typeface="Arial"/>
            </a:endParaRPr>
          </a:p>
        </p:txBody>
      </p:sp>
      <p:sp>
        <p:nvSpPr>
          <p:cNvPr id="216" name="Google Shape;216;p10"/>
          <p:cNvSpPr txBox="1"/>
          <p:nvPr/>
        </p:nvSpPr>
        <p:spPr>
          <a:xfrm>
            <a:off x="9162582" y="8314299"/>
            <a:ext cx="3541849"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ssistant"/>
                <a:ea typeface="Assistant"/>
                <a:cs typeface="Assistant"/>
                <a:sym typeface="Assistant"/>
              </a:rPr>
              <a:t>Founded in 1974. The school was named for Reverend Leslie H. Walton, an ACPS Superintendent.</a:t>
            </a:r>
            <a:endParaRPr sz="2000" b="0" i="0" u="none" strike="noStrike" cap="none">
              <a:solidFill>
                <a:srgbClr val="000000"/>
              </a:solidFill>
              <a:latin typeface="Arial"/>
              <a:ea typeface="Arial"/>
              <a:cs typeface="Arial"/>
              <a:sym typeface="Arial"/>
            </a:endParaRPr>
          </a:p>
        </p:txBody>
      </p:sp>
      <p:cxnSp>
        <p:nvCxnSpPr>
          <p:cNvPr id="217" name="Google Shape;217;p10"/>
          <p:cNvCxnSpPr/>
          <p:nvPr/>
        </p:nvCxnSpPr>
        <p:spPr>
          <a:xfrm rot="5400000">
            <a:off x="10767818" y="5661274"/>
            <a:ext cx="1860051" cy="0"/>
          </a:xfrm>
          <a:prstGeom prst="straightConnector1">
            <a:avLst/>
          </a:prstGeom>
          <a:noFill/>
          <a:ln w="12700" cap="flat" cmpd="sng">
            <a:solidFill>
              <a:srgbClr val="B5BBBF"/>
            </a:solidFill>
            <a:prstDash val="solid"/>
            <a:round/>
            <a:headEnd type="none" w="sm" len="sm"/>
            <a:tailEnd type="none" w="sm" len="sm"/>
          </a:ln>
        </p:spPr>
      </p:cxnSp>
      <p:sp>
        <p:nvSpPr>
          <p:cNvPr id="218" name="Google Shape;218;p10"/>
          <p:cNvSpPr/>
          <p:nvPr/>
        </p:nvSpPr>
        <p:spPr>
          <a:xfrm>
            <a:off x="11436718" y="4100228"/>
            <a:ext cx="519589" cy="632698"/>
          </a:xfrm>
          <a:custGeom>
            <a:avLst/>
            <a:gdLst/>
            <a:ahLst/>
            <a:cxnLst/>
            <a:rect l="l" t="t" r="r" b="b"/>
            <a:pathLst>
              <a:path w="2771140" h="3374390" extrusionOk="0">
                <a:moveTo>
                  <a:pt x="0" y="0"/>
                </a:moveTo>
                <a:lnTo>
                  <a:pt x="0" y="2471420"/>
                </a:lnTo>
                <a:lnTo>
                  <a:pt x="1384300" y="3374390"/>
                </a:lnTo>
                <a:lnTo>
                  <a:pt x="2771140" y="2471420"/>
                </a:lnTo>
                <a:lnTo>
                  <a:pt x="2771140" y="0"/>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 name="Google Shape;219;p10"/>
          <p:cNvSpPr txBox="1"/>
          <p:nvPr/>
        </p:nvSpPr>
        <p:spPr>
          <a:xfrm>
            <a:off x="11621252" y="4107257"/>
            <a:ext cx="210330" cy="443071"/>
          </a:xfrm>
          <a:prstGeom prst="rect">
            <a:avLst/>
          </a:prstGeom>
          <a:noFill/>
          <a:ln>
            <a:noFill/>
          </a:ln>
        </p:spPr>
        <p:txBody>
          <a:bodyPr spcFirstLastPara="1" wrap="square" lIns="0" tIns="0" rIns="0" bIns="0" anchor="t" anchorCtr="0">
            <a:spAutoFit/>
          </a:bodyPr>
          <a:lstStyle/>
          <a:p>
            <a:pPr marL="0" marR="0" lvl="0" indent="0" algn="l" rtl="0">
              <a:lnSpc>
                <a:spcPct val="130009"/>
              </a:lnSpc>
              <a:spcBef>
                <a:spcPts val="0"/>
              </a:spcBef>
              <a:spcAft>
                <a:spcPts val="0"/>
              </a:spcAft>
              <a:buClr>
                <a:srgbClr val="000000"/>
              </a:buClr>
              <a:buSzPts val="2799"/>
              <a:buFont typeface="Arial"/>
              <a:buNone/>
            </a:pPr>
            <a:r>
              <a:rPr lang="en-US" sz="2799" b="1" i="0" u="none" strike="noStrike" cap="none">
                <a:solidFill>
                  <a:srgbClr val="FFFFFF"/>
                </a:solidFill>
                <a:latin typeface="Assistant"/>
                <a:ea typeface="Assistant"/>
                <a:cs typeface="Assistant"/>
                <a:sym typeface="Assistant"/>
              </a:rPr>
              <a:t>5</a:t>
            </a:r>
            <a:endParaRPr sz="1400" b="0" i="0" u="none" strike="noStrike" cap="none">
              <a:solidFill>
                <a:srgbClr val="000000"/>
              </a:solidFill>
              <a:latin typeface="Arial"/>
              <a:ea typeface="Arial"/>
              <a:cs typeface="Arial"/>
              <a:sym typeface="Arial"/>
            </a:endParaRPr>
          </a:p>
        </p:txBody>
      </p:sp>
      <p:sp>
        <p:nvSpPr>
          <p:cNvPr id="220" name="Google Shape;220;p10"/>
          <p:cNvSpPr txBox="1"/>
          <p:nvPr/>
        </p:nvSpPr>
        <p:spPr>
          <a:xfrm>
            <a:off x="13472301" y="7232561"/>
            <a:ext cx="5100900" cy="499945"/>
          </a:xfrm>
          <a:prstGeom prst="rect">
            <a:avLst/>
          </a:prstGeom>
          <a:noFill/>
          <a:ln>
            <a:noFill/>
          </a:ln>
        </p:spPr>
        <p:txBody>
          <a:bodyPr spcFirstLastPara="1" wrap="square" lIns="0" tIns="0" rIns="0" bIns="0" anchor="t" anchorCtr="0">
            <a:spAutoFit/>
          </a:bodyPr>
          <a:lstStyle/>
          <a:p>
            <a:pPr marL="0" marR="0" lvl="0" indent="0" algn="ctr" rtl="0">
              <a:lnSpc>
                <a:spcPct val="130011"/>
              </a:lnSpc>
              <a:spcBef>
                <a:spcPts val="0"/>
              </a:spcBef>
              <a:spcAft>
                <a:spcPts val="0"/>
              </a:spcAft>
              <a:buClr>
                <a:srgbClr val="000000"/>
              </a:buClr>
              <a:buSzPts val="2499"/>
              <a:buFont typeface="Arial"/>
              <a:buNone/>
            </a:pPr>
            <a:r>
              <a:rPr lang="en-US" sz="2499" b="1" i="0" u="none" strike="noStrike" cap="none">
                <a:solidFill>
                  <a:srgbClr val="000000"/>
                </a:solidFill>
                <a:latin typeface="Assistant"/>
                <a:ea typeface="Assistant"/>
                <a:cs typeface="Assistant"/>
                <a:sym typeface="Assistant"/>
              </a:rPr>
              <a:t>Jackson P. Burley Middle</a:t>
            </a:r>
            <a:endParaRPr sz="1400" b="1" i="0" u="none" strike="noStrike" cap="none">
              <a:solidFill>
                <a:srgbClr val="000000"/>
              </a:solidFill>
              <a:latin typeface="Arial"/>
              <a:ea typeface="Arial"/>
              <a:cs typeface="Arial"/>
              <a:sym typeface="Arial"/>
            </a:endParaRPr>
          </a:p>
        </p:txBody>
      </p:sp>
      <p:sp>
        <p:nvSpPr>
          <p:cNvPr id="221" name="Google Shape;221;p10"/>
          <p:cNvSpPr txBox="1"/>
          <p:nvPr/>
        </p:nvSpPr>
        <p:spPr>
          <a:xfrm>
            <a:off x="13937107" y="7782058"/>
            <a:ext cx="4215356" cy="246221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ssistant"/>
                <a:ea typeface="Assistant"/>
                <a:cs typeface="Assistant"/>
                <a:sym typeface="Assistant"/>
              </a:rPr>
              <a:t>Opened as a High School for Blacks in 1951, the school was named for a prominent African-American businessman whose property was taken by eminent domain to build the school   It was renamed Jackson P. Burley Middle School when acquired by ACPS as a middle school in 1974.</a:t>
            </a:r>
            <a:endParaRPr sz="2000" b="0" i="0" u="none" strike="noStrike" cap="none">
              <a:solidFill>
                <a:srgbClr val="000000"/>
              </a:solidFill>
              <a:latin typeface="Arial"/>
              <a:ea typeface="Arial"/>
              <a:cs typeface="Arial"/>
              <a:sym typeface="Arial"/>
            </a:endParaRPr>
          </a:p>
        </p:txBody>
      </p:sp>
      <p:sp>
        <p:nvSpPr>
          <p:cNvPr id="222" name="Google Shape;222;p10"/>
          <p:cNvSpPr/>
          <p:nvPr/>
        </p:nvSpPr>
        <p:spPr>
          <a:xfrm>
            <a:off x="1932520" y="6469260"/>
            <a:ext cx="337716" cy="337716"/>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10"/>
          <p:cNvSpPr/>
          <p:nvPr/>
        </p:nvSpPr>
        <p:spPr>
          <a:xfrm>
            <a:off x="3638533" y="6498938"/>
            <a:ext cx="337716" cy="337716"/>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10"/>
          <p:cNvSpPr/>
          <p:nvPr/>
        </p:nvSpPr>
        <p:spPr>
          <a:xfrm>
            <a:off x="6748884" y="6469209"/>
            <a:ext cx="337716" cy="337716"/>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10"/>
          <p:cNvSpPr/>
          <p:nvPr/>
        </p:nvSpPr>
        <p:spPr>
          <a:xfrm>
            <a:off x="8546307" y="6517995"/>
            <a:ext cx="337716" cy="337716"/>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10"/>
          <p:cNvSpPr/>
          <p:nvPr/>
        </p:nvSpPr>
        <p:spPr>
          <a:xfrm>
            <a:off x="11532998" y="6456808"/>
            <a:ext cx="337800" cy="3378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10"/>
          <p:cNvSpPr/>
          <p:nvPr/>
        </p:nvSpPr>
        <p:spPr>
          <a:xfrm>
            <a:off x="13587041" y="6435675"/>
            <a:ext cx="337716" cy="337716"/>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body" idx="1"/>
          </p:nvPr>
        </p:nvSpPr>
        <p:spPr>
          <a:xfrm>
            <a:off x="229026" y="3102394"/>
            <a:ext cx="17829948" cy="59442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360"/>
              </a:spcBef>
              <a:spcAft>
                <a:spcPts val="0"/>
              </a:spcAft>
              <a:buSzPts val="3600"/>
              <a:buChar char="●"/>
            </a:pPr>
            <a:r>
              <a:rPr lang="en-US" sz="3600"/>
              <a:t>Daily Progress</a:t>
            </a:r>
            <a:endParaRPr/>
          </a:p>
          <a:p>
            <a:pPr marL="457200" lvl="0" indent="-457200" algn="l" rtl="0">
              <a:lnSpc>
                <a:spcPct val="100000"/>
              </a:lnSpc>
              <a:spcBef>
                <a:spcPts val="360"/>
              </a:spcBef>
              <a:spcAft>
                <a:spcPts val="0"/>
              </a:spcAft>
              <a:buSzPts val="3600"/>
              <a:buChar char="●"/>
            </a:pPr>
            <a:r>
              <a:rPr lang="en-US" sz="3600"/>
              <a:t>Interviews</a:t>
            </a:r>
            <a:endParaRPr/>
          </a:p>
          <a:p>
            <a:pPr marL="457200" lvl="0" indent="-457200" algn="l" rtl="0">
              <a:lnSpc>
                <a:spcPct val="100000"/>
              </a:lnSpc>
              <a:spcBef>
                <a:spcPts val="360"/>
              </a:spcBef>
              <a:spcAft>
                <a:spcPts val="0"/>
              </a:spcAft>
              <a:buSzPts val="3600"/>
              <a:buChar char="●"/>
            </a:pPr>
            <a:r>
              <a:rPr lang="en-US" sz="3600"/>
              <a:t>Obituaries</a:t>
            </a:r>
            <a:endParaRPr/>
          </a:p>
          <a:p>
            <a:pPr marL="457200" lvl="0" indent="-457200" algn="l" rtl="0">
              <a:lnSpc>
                <a:spcPct val="100000"/>
              </a:lnSpc>
              <a:spcBef>
                <a:spcPts val="0"/>
              </a:spcBef>
              <a:spcAft>
                <a:spcPts val="0"/>
              </a:spcAft>
              <a:buSzPts val="3600"/>
              <a:buChar char="●"/>
            </a:pPr>
            <a:r>
              <a:rPr lang="en-US" sz="3600"/>
              <a:t>School Board Minutes</a:t>
            </a:r>
            <a:endParaRPr/>
          </a:p>
          <a:p>
            <a:pPr marL="457200" lvl="0" indent="-457200" algn="l" rtl="0">
              <a:lnSpc>
                <a:spcPct val="100000"/>
              </a:lnSpc>
              <a:spcBef>
                <a:spcPts val="0"/>
              </a:spcBef>
              <a:spcAft>
                <a:spcPts val="0"/>
              </a:spcAft>
              <a:buSzPts val="3600"/>
              <a:buChar char="●"/>
            </a:pPr>
            <a:r>
              <a:rPr lang="en-US" sz="3600"/>
              <a:t>Scottsville Museum</a:t>
            </a:r>
            <a:endParaRPr/>
          </a:p>
          <a:p>
            <a:pPr marL="457200" lvl="0" indent="-457200" algn="l" rtl="0">
              <a:lnSpc>
                <a:spcPct val="100000"/>
              </a:lnSpc>
              <a:spcBef>
                <a:spcPts val="360"/>
              </a:spcBef>
              <a:spcAft>
                <a:spcPts val="0"/>
              </a:spcAft>
              <a:buSzPts val="3600"/>
              <a:buChar char="●"/>
            </a:pPr>
            <a:r>
              <a:rPr lang="en-US" sz="3600"/>
              <a:t>Board of Supervisors Minutes</a:t>
            </a:r>
            <a:endParaRPr/>
          </a:p>
          <a:p>
            <a:pPr marL="457200" lvl="0" indent="-457200" algn="l" rtl="0">
              <a:lnSpc>
                <a:spcPct val="100000"/>
              </a:lnSpc>
              <a:spcBef>
                <a:spcPts val="360"/>
              </a:spcBef>
              <a:spcAft>
                <a:spcPts val="0"/>
              </a:spcAft>
              <a:buSzPts val="3600"/>
              <a:buChar char="●"/>
            </a:pPr>
            <a:r>
              <a:rPr lang="en-US" sz="3600"/>
              <a:t>Yearbooks</a:t>
            </a:r>
            <a:endParaRPr/>
          </a:p>
          <a:p>
            <a:pPr marL="457200" lvl="0" indent="-457200" algn="l" rtl="0">
              <a:lnSpc>
                <a:spcPct val="100000"/>
              </a:lnSpc>
              <a:spcBef>
                <a:spcPts val="360"/>
              </a:spcBef>
              <a:spcAft>
                <a:spcPts val="0"/>
              </a:spcAft>
              <a:buSzPts val="3600"/>
              <a:buChar char="●"/>
            </a:pPr>
            <a:r>
              <a:rPr lang="en-US" sz="3600"/>
              <a:t>Albemarle-Charlottesville Historical Society</a:t>
            </a:r>
            <a:endParaRPr sz="3600"/>
          </a:p>
          <a:p>
            <a:pPr marL="457200" lvl="0" indent="-457200" algn="l" rtl="0">
              <a:lnSpc>
                <a:spcPct val="100000"/>
              </a:lnSpc>
              <a:spcBef>
                <a:spcPts val="0"/>
              </a:spcBef>
              <a:spcAft>
                <a:spcPts val="0"/>
              </a:spcAft>
              <a:buSzPts val="3600"/>
              <a:buChar char="●"/>
            </a:pPr>
            <a:r>
              <a:rPr lang="en-US" sz="3600"/>
              <a:t>Albemarle’s Black Classrooms-Lorenzo Dickerson</a:t>
            </a:r>
            <a:endParaRPr/>
          </a:p>
          <a:p>
            <a:pPr marL="457200" lvl="0" indent="-457200" algn="l" rtl="0">
              <a:lnSpc>
                <a:spcPct val="100000"/>
              </a:lnSpc>
              <a:spcBef>
                <a:spcPts val="0"/>
              </a:spcBef>
              <a:spcAft>
                <a:spcPts val="0"/>
              </a:spcAft>
              <a:buSzPts val="3600"/>
              <a:buChar char="●"/>
            </a:pPr>
            <a:r>
              <a:rPr lang="en-US" sz="3600"/>
              <a:t>School Board commissioned research by Shelly Murphy, Jean L. Cooper and April Burns</a:t>
            </a:r>
            <a:endParaRPr sz="3600"/>
          </a:p>
          <a:p>
            <a:pPr marL="457200" lvl="0" indent="0" algn="l" rtl="0">
              <a:lnSpc>
                <a:spcPct val="100000"/>
              </a:lnSpc>
              <a:spcBef>
                <a:spcPts val="360"/>
              </a:spcBef>
              <a:spcAft>
                <a:spcPts val="0"/>
              </a:spcAft>
              <a:buSzPts val="2300"/>
              <a:buNone/>
            </a:pPr>
            <a:endParaRPr sz="2700"/>
          </a:p>
        </p:txBody>
      </p:sp>
      <p:sp>
        <p:nvSpPr>
          <p:cNvPr id="233" name="Google Shape;233;p11"/>
          <p:cNvSpPr txBox="1">
            <a:spLocks noGrp="1"/>
          </p:cNvSpPr>
          <p:nvPr>
            <p:ph type="title"/>
          </p:nvPr>
        </p:nvSpPr>
        <p:spPr>
          <a:xfrm>
            <a:off x="442775" y="1262825"/>
            <a:ext cx="13823400" cy="136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a:t>Sources</a:t>
            </a:r>
            <a:endParaRPr/>
          </a:p>
        </p:txBody>
      </p:sp>
      <p:pic>
        <p:nvPicPr>
          <p:cNvPr id="234" name="Google Shape;234;p11"/>
          <p:cNvPicPr preferRelativeResize="0"/>
          <p:nvPr/>
        </p:nvPicPr>
        <p:blipFill rotWithShape="1">
          <a:blip r:embed="rId3">
            <a:alphaModFix/>
          </a:blip>
          <a:srcRect/>
          <a:stretch/>
        </p:blipFill>
        <p:spPr>
          <a:xfrm rot="678573">
            <a:off x="11366485" y="1032619"/>
            <a:ext cx="6357657" cy="6224142"/>
          </a:xfrm>
          <a:prstGeom prst="rect">
            <a:avLst/>
          </a:prstGeom>
          <a:noFill/>
          <a:ln>
            <a:noFill/>
          </a:ln>
        </p:spPr>
      </p:pic>
      <p:pic>
        <p:nvPicPr>
          <p:cNvPr id="235" name="Google Shape;235;p11"/>
          <p:cNvPicPr preferRelativeResize="0"/>
          <p:nvPr/>
        </p:nvPicPr>
        <p:blipFill rotWithShape="1">
          <a:blip r:embed="rId4">
            <a:alphaModFix/>
          </a:blip>
          <a:srcRect/>
          <a:stretch/>
        </p:blipFill>
        <p:spPr>
          <a:xfrm rot="-923634">
            <a:off x="7045391" y="890799"/>
            <a:ext cx="4638114" cy="5944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2"/>
          <p:cNvSpPr txBox="1">
            <a:spLocks noGrp="1"/>
          </p:cNvSpPr>
          <p:nvPr>
            <p:ph type="body" idx="1"/>
          </p:nvPr>
        </p:nvSpPr>
        <p:spPr>
          <a:xfrm>
            <a:off x="7140749" y="1362000"/>
            <a:ext cx="10860900" cy="8451450"/>
          </a:xfrm>
          <a:prstGeom prst="rect">
            <a:avLst/>
          </a:prstGeom>
          <a:noFill/>
          <a:ln>
            <a:noFill/>
          </a:ln>
        </p:spPr>
        <p:txBody>
          <a:bodyPr spcFirstLastPara="1" wrap="square" lIns="91425" tIns="45700" rIns="91425" bIns="45700" anchor="t" anchorCtr="0">
            <a:normAutofit fontScale="85000" lnSpcReduction="20000"/>
          </a:bodyPr>
          <a:lstStyle/>
          <a:p>
            <a:pPr marL="457200" lvl="0" indent="-438150" algn="l" rtl="0">
              <a:lnSpc>
                <a:spcPct val="100000"/>
              </a:lnSpc>
              <a:spcBef>
                <a:spcPts val="360"/>
              </a:spcBef>
              <a:spcAft>
                <a:spcPts val="0"/>
              </a:spcAft>
              <a:buSzPct val="117646"/>
              <a:buChar char="●"/>
            </a:pPr>
            <a:r>
              <a:rPr lang="en-US" sz="3300"/>
              <a:t>Built in 2002, named after John E. Baker and James R. Butler by a committee empaneled by Superintendent.</a:t>
            </a:r>
            <a:endParaRPr/>
          </a:p>
          <a:p>
            <a:pPr marL="457200" lvl="0" indent="-228600" algn="l" rtl="0">
              <a:lnSpc>
                <a:spcPct val="100000"/>
              </a:lnSpc>
              <a:spcBef>
                <a:spcPts val="360"/>
              </a:spcBef>
              <a:spcAft>
                <a:spcPts val="0"/>
              </a:spcAft>
              <a:buSzPct val="117646"/>
              <a:buNone/>
            </a:pPr>
            <a:endParaRPr sz="3300"/>
          </a:p>
          <a:p>
            <a:pPr marL="457200" lvl="0" indent="-438150" algn="l" rtl="0">
              <a:lnSpc>
                <a:spcPct val="100000"/>
              </a:lnSpc>
              <a:spcBef>
                <a:spcPts val="0"/>
              </a:spcBef>
              <a:spcAft>
                <a:spcPts val="0"/>
              </a:spcAft>
              <a:buSzPct val="117646"/>
              <a:buChar char="●"/>
            </a:pPr>
            <a:r>
              <a:rPr lang="en-US" sz="3300" b="1"/>
              <a:t>John Baker </a:t>
            </a:r>
            <a:r>
              <a:rPr lang="en-US" sz="3300"/>
              <a:t>(1932-2005), a retired Army Lt. Col., and former Community College Vice-President, was the first black elected member and Chair of the ACPS School Board. He served on a number of boards and committees and was recognized for his service to the community by the Virginia General Assembly in 2006. </a:t>
            </a:r>
            <a:endParaRPr/>
          </a:p>
          <a:p>
            <a:pPr marL="19050" lvl="0" indent="0" algn="l" rtl="0">
              <a:lnSpc>
                <a:spcPct val="100000"/>
              </a:lnSpc>
              <a:spcBef>
                <a:spcPts val="0"/>
              </a:spcBef>
              <a:spcAft>
                <a:spcPts val="0"/>
              </a:spcAft>
              <a:buSzPct val="117646"/>
              <a:buNone/>
            </a:pPr>
            <a:endParaRPr sz="3300"/>
          </a:p>
          <a:p>
            <a:pPr marL="457200" lvl="0" indent="-438150" algn="l" rtl="0">
              <a:lnSpc>
                <a:spcPct val="100000"/>
              </a:lnSpc>
              <a:spcBef>
                <a:spcPts val="0"/>
              </a:spcBef>
              <a:spcAft>
                <a:spcPts val="0"/>
              </a:spcAft>
              <a:buSzPct val="117646"/>
              <a:buChar char="●"/>
            </a:pPr>
            <a:r>
              <a:rPr lang="en-US" sz="3300" b="1"/>
              <a:t>James R. Butler</a:t>
            </a:r>
            <a:r>
              <a:rPr lang="en-US" sz="3300"/>
              <a:t> (1914-2003),  was the first African-American Executive Director of an Extension Office and was the first Black elected to the County Board of Supervisors  He was instrumental in establishing CATEC and </a:t>
            </a:r>
            <a:r>
              <a:rPr lang="en-US" sz="3300" u="sng">
                <a:solidFill>
                  <a:schemeClr val="hlink"/>
                </a:solidFill>
                <a:hlinkClick r:id="rId3"/>
              </a:rPr>
              <a:t>recognized by the General Assembly for his contributions to many organizations upon his death</a:t>
            </a:r>
            <a:r>
              <a:rPr lang="en-US" sz="3300"/>
              <a:t>.</a:t>
            </a:r>
            <a:endParaRPr/>
          </a:p>
          <a:p>
            <a:pPr marL="19050" lvl="0" indent="0" algn="l" rtl="0">
              <a:lnSpc>
                <a:spcPct val="100000"/>
              </a:lnSpc>
              <a:spcBef>
                <a:spcPts val="0"/>
              </a:spcBef>
              <a:spcAft>
                <a:spcPts val="0"/>
              </a:spcAft>
              <a:buSzPct val="117646"/>
              <a:buNone/>
            </a:pPr>
            <a:endParaRPr sz="3300"/>
          </a:p>
          <a:p>
            <a:pPr marL="457200" lvl="0" indent="-438150" algn="l" rtl="0">
              <a:lnSpc>
                <a:spcPct val="100000"/>
              </a:lnSpc>
              <a:spcBef>
                <a:spcPts val="0"/>
              </a:spcBef>
              <a:spcAft>
                <a:spcPts val="0"/>
              </a:spcAft>
              <a:buSzPct val="117646"/>
              <a:buChar char="●"/>
            </a:pPr>
            <a:r>
              <a:rPr lang="en-US" sz="3300"/>
              <a:t>A review commissioned by the ACPS school board and conducted by Murphy et. al.,  indicated “no quotes or articles  that seem to be problematic.”</a:t>
            </a:r>
            <a:endParaRPr/>
          </a:p>
          <a:p>
            <a:pPr marL="457200" lvl="0" indent="-228600" algn="l" rtl="0">
              <a:lnSpc>
                <a:spcPct val="100000"/>
              </a:lnSpc>
              <a:spcBef>
                <a:spcPts val="0"/>
              </a:spcBef>
              <a:spcAft>
                <a:spcPts val="0"/>
              </a:spcAft>
              <a:buSzPct val="117646"/>
              <a:buNone/>
            </a:pPr>
            <a:endParaRPr sz="3300"/>
          </a:p>
          <a:p>
            <a:pPr marL="457200" lvl="0" indent="-438150" algn="l" rtl="0">
              <a:lnSpc>
                <a:spcPct val="100000"/>
              </a:lnSpc>
              <a:spcBef>
                <a:spcPts val="0"/>
              </a:spcBef>
              <a:spcAft>
                <a:spcPts val="0"/>
              </a:spcAft>
              <a:buSzPct val="117646"/>
              <a:buChar char="●"/>
            </a:pPr>
            <a:r>
              <a:rPr lang="en-US" sz="3300" b="1" i="1"/>
              <a:t>This name is consistent with ACPS values of Equity, Excellence, Family and Community, Wellness and is recommended for RETENTION.</a:t>
            </a:r>
            <a:endParaRPr sz="3300"/>
          </a:p>
        </p:txBody>
      </p:sp>
      <p:sp>
        <p:nvSpPr>
          <p:cNvPr id="241" name="Google Shape;241;p12"/>
          <p:cNvSpPr txBox="1">
            <a:spLocks noGrp="1"/>
          </p:cNvSpPr>
          <p:nvPr>
            <p:ph type="title"/>
          </p:nvPr>
        </p:nvSpPr>
        <p:spPr>
          <a:xfrm>
            <a:off x="6706876" y="0"/>
            <a:ext cx="13823400" cy="136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a:t>Baker-Butler Elementary</a:t>
            </a:r>
            <a:endParaRPr/>
          </a:p>
        </p:txBody>
      </p:sp>
      <p:pic>
        <p:nvPicPr>
          <p:cNvPr id="242" name="Google Shape;242;p12"/>
          <p:cNvPicPr preferRelativeResize="0"/>
          <p:nvPr/>
        </p:nvPicPr>
        <p:blipFill rotWithShape="1">
          <a:blip r:embed="rId4">
            <a:alphaModFix/>
          </a:blip>
          <a:srcRect l="11257"/>
          <a:stretch/>
        </p:blipFill>
        <p:spPr>
          <a:xfrm>
            <a:off x="0" y="5143500"/>
            <a:ext cx="6909187" cy="4032300"/>
          </a:xfrm>
          <a:prstGeom prst="rect">
            <a:avLst/>
          </a:prstGeom>
          <a:noFill/>
          <a:ln>
            <a:noFill/>
          </a:ln>
        </p:spPr>
      </p:pic>
      <p:pic>
        <p:nvPicPr>
          <p:cNvPr id="243" name="Google Shape;243;p12"/>
          <p:cNvPicPr preferRelativeResize="0"/>
          <p:nvPr/>
        </p:nvPicPr>
        <p:blipFill rotWithShape="1">
          <a:blip r:embed="rId5">
            <a:alphaModFix/>
          </a:blip>
          <a:srcRect/>
          <a:stretch/>
        </p:blipFill>
        <p:spPr>
          <a:xfrm>
            <a:off x="162863" y="1111199"/>
            <a:ext cx="3374825" cy="4182657"/>
          </a:xfrm>
          <a:prstGeom prst="rect">
            <a:avLst/>
          </a:prstGeom>
          <a:noFill/>
          <a:ln>
            <a:noFill/>
          </a:ln>
        </p:spPr>
      </p:pic>
      <p:pic>
        <p:nvPicPr>
          <p:cNvPr id="244" name="Google Shape;244;p12"/>
          <p:cNvPicPr preferRelativeResize="0"/>
          <p:nvPr/>
        </p:nvPicPr>
        <p:blipFill rotWithShape="1">
          <a:blip r:embed="rId6">
            <a:alphaModFix/>
          </a:blip>
          <a:srcRect/>
          <a:stretch/>
        </p:blipFill>
        <p:spPr>
          <a:xfrm>
            <a:off x="3743325" y="1111200"/>
            <a:ext cx="3165862" cy="4182657"/>
          </a:xfrm>
          <a:prstGeom prst="rect">
            <a:avLst/>
          </a:prstGeom>
          <a:noFill/>
          <a:ln>
            <a:noFill/>
          </a:ln>
        </p:spPr>
      </p:pic>
      <p:sp>
        <p:nvSpPr>
          <p:cNvPr id="245" name="Google Shape;245;p12"/>
          <p:cNvSpPr txBox="1"/>
          <p:nvPr/>
        </p:nvSpPr>
        <p:spPr>
          <a:xfrm>
            <a:off x="257100" y="9327504"/>
            <a:ext cx="372842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lt1"/>
                </a:solidFill>
                <a:latin typeface="Arial"/>
                <a:ea typeface="Arial"/>
                <a:cs typeface="Arial"/>
                <a:sym typeface="Arial"/>
              </a:rPr>
              <a:t>Est. 2002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a:spLocks noGrp="1"/>
          </p:cNvSpPr>
          <p:nvPr>
            <p:ph type="body" idx="1"/>
          </p:nvPr>
        </p:nvSpPr>
        <p:spPr>
          <a:xfrm>
            <a:off x="6243637" y="1106886"/>
            <a:ext cx="11787263" cy="9180113"/>
          </a:xfrm>
          <a:prstGeom prst="rect">
            <a:avLst/>
          </a:prstGeom>
          <a:noFill/>
          <a:ln>
            <a:noFill/>
          </a:ln>
        </p:spPr>
        <p:txBody>
          <a:bodyPr spcFirstLastPara="1" wrap="square" lIns="91425" tIns="45700" rIns="91425" bIns="45700" anchor="t" anchorCtr="0">
            <a:normAutofit fontScale="92500" lnSpcReduction="20000"/>
          </a:bodyPr>
          <a:lstStyle/>
          <a:p>
            <a:pPr marL="457200" lvl="0" indent="-438150" algn="l" rtl="0">
              <a:lnSpc>
                <a:spcPct val="100000"/>
              </a:lnSpc>
              <a:spcBef>
                <a:spcPts val="360"/>
              </a:spcBef>
              <a:spcAft>
                <a:spcPts val="0"/>
              </a:spcAft>
              <a:buSzPct val="127413"/>
              <a:buChar char="●"/>
            </a:pPr>
            <a:r>
              <a:rPr lang="en-US" sz="2800">
                <a:latin typeface="Assistant"/>
                <a:ea typeface="Assistant"/>
                <a:cs typeface="Assistant"/>
                <a:sym typeface="Assistant"/>
              </a:rPr>
              <a:t>Henley Middle School opened on September 6, 1966, and was named after ACPS School Board Chair and farmer, Joseph Temple Henley Sr., although many sources indicate it was named for his son, Joseph T. Henley Jr. </a:t>
            </a:r>
            <a:endParaRPr/>
          </a:p>
          <a:p>
            <a:pPr marL="457200" lvl="0" indent="-438150" algn="l" rtl="0">
              <a:lnSpc>
                <a:spcPct val="100000"/>
              </a:lnSpc>
              <a:spcBef>
                <a:spcPts val="360"/>
              </a:spcBef>
              <a:spcAft>
                <a:spcPts val="0"/>
              </a:spcAft>
              <a:buSzPct val="127413"/>
              <a:buChar char="●"/>
            </a:pPr>
            <a:r>
              <a:rPr lang="en-US" sz="2800" b="1">
                <a:latin typeface="Assistant"/>
                <a:ea typeface="Assistant"/>
                <a:cs typeface="Assistant"/>
                <a:sym typeface="Assistant"/>
              </a:rPr>
              <a:t>Joseph T. Henley Sr. (1901-1960) </a:t>
            </a:r>
            <a:r>
              <a:rPr lang="en-US" sz="2800">
                <a:latin typeface="Assistant"/>
                <a:ea typeface="Assistant"/>
                <a:cs typeface="Assistant"/>
                <a:sym typeface="Assistant"/>
              </a:rPr>
              <a:t>was a farmer who began Henley’s Orchard and Holly Hill Farm in Crozet in 1932.  Active in local politics, he chaired the ACPS school board from 1946-1960, where he continuously served on the Burley Committee ensuring continuous, though segregated education for non-white students, and continued to keep Virginia Murray on payroll upon discovery of her brain tumor. A resolution was passed in her honor upon her death.  In 1951, he challenged Sen. E.O. McCue for his seat and lost.  He was killed in a farming accident and the chairmanship of the school board passed to EJ Oglesby.  Within 3 years of the absence of his leadership, the Board of Supervisors fired the entire board after they created a policy to cancel all athletics and activities if forced to integrate schools.</a:t>
            </a:r>
            <a:endParaRPr sz="2800" b="1">
              <a:latin typeface="Assistant"/>
              <a:ea typeface="Assistant"/>
              <a:cs typeface="Assistant"/>
              <a:sym typeface="Assistant"/>
            </a:endParaRPr>
          </a:p>
          <a:p>
            <a:pPr marL="457200" lvl="0" indent="-438150" algn="l" rtl="0">
              <a:lnSpc>
                <a:spcPct val="100000"/>
              </a:lnSpc>
              <a:spcBef>
                <a:spcPts val="360"/>
              </a:spcBef>
              <a:spcAft>
                <a:spcPts val="0"/>
              </a:spcAft>
              <a:buSzPct val="127413"/>
              <a:buChar char="●"/>
            </a:pPr>
            <a:r>
              <a:rPr lang="en-US" sz="2800">
                <a:solidFill>
                  <a:schemeClr val="dk1"/>
                </a:solidFill>
                <a:latin typeface="Assistant"/>
                <a:ea typeface="Assistant"/>
                <a:cs typeface="Assistant"/>
                <a:sym typeface="Assistant"/>
              </a:rPr>
              <a:t>While his tenure with the school board encompassed a very difficult time in ACPS history, research commissioned by the school board by Murphy et al indicated they “found nothing that seems problematic.” </a:t>
            </a:r>
            <a:endParaRPr/>
          </a:p>
          <a:p>
            <a:pPr marL="457200" lvl="0" indent="-438150" algn="l" rtl="0">
              <a:lnSpc>
                <a:spcPct val="100000"/>
              </a:lnSpc>
              <a:spcBef>
                <a:spcPts val="360"/>
              </a:spcBef>
              <a:spcAft>
                <a:spcPts val="0"/>
              </a:spcAft>
              <a:buSzPct val="127413"/>
              <a:buChar char="●"/>
            </a:pPr>
            <a:r>
              <a:rPr lang="en-US" sz="2800" b="1">
                <a:latin typeface="Assistant"/>
                <a:ea typeface="Assistant"/>
                <a:cs typeface="Assistant"/>
                <a:sym typeface="Assistant"/>
              </a:rPr>
              <a:t>Joseph Temple Henley, Jr. (1928-2011) </a:t>
            </a:r>
            <a:r>
              <a:rPr lang="en-US" sz="2800">
                <a:latin typeface="Assistant"/>
                <a:ea typeface="Assistant"/>
                <a:cs typeface="Assistant"/>
                <a:sym typeface="Assistant"/>
              </a:rPr>
              <a:t>served on the Albemarle County Board of Supervisors representing the White Hall District for 16 years.  He </a:t>
            </a:r>
            <a:r>
              <a:rPr lang="en-US" sz="2800">
                <a:solidFill>
                  <a:srgbClr val="222222"/>
                </a:solidFill>
                <a:latin typeface="Assistant"/>
                <a:ea typeface="Assistant"/>
                <a:cs typeface="Assistant"/>
                <a:sym typeface="Assistant"/>
              </a:rPr>
              <a:t>took over the family business and  was </a:t>
            </a:r>
            <a:r>
              <a:rPr lang="en-US" sz="2800" b="0" i="0">
                <a:solidFill>
                  <a:srgbClr val="222222"/>
                </a:solidFill>
                <a:latin typeface="Assistant"/>
                <a:ea typeface="Assistant"/>
                <a:cs typeface="Assistant"/>
                <a:sym typeface="Assistant"/>
              </a:rPr>
              <a:t>named Outstanding Farmer of the Year for Albemarle County in 1961. A father of four married for 60 years, He was a member of the White Hall Ruritan Club, Crozet Sportsman Club, Tuesday Night Supper Club, a</a:t>
            </a:r>
            <a:r>
              <a:rPr lang="en-US" sz="2800">
                <a:solidFill>
                  <a:srgbClr val="222222"/>
                </a:solidFill>
                <a:latin typeface="Assistant"/>
                <a:ea typeface="Assistant"/>
                <a:cs typeface="Assistant"/>
                <a:sym typeface="Assistant"/>
              </a:rPr>
              <a:t>nd </a:t>
            </a:r>
            <a:r>
              <a:rPr lang="en-US" sz="2800" b="0" i="0">
                <a:solidFill>
                  <a:srgbClr val="222222"/>
                </a:solidFill>
                <a:latin typeface="Assistant"/>
                <a:ea typeface="Assistant"/>
                <a:cs typeface="Assistant"/>
                <a:sym typeface="Assistant"/>
              </a:rPr>
              <a:t>was a life-long member of Crozet United Methodist Church acting as Sunday School Teacher, Pastor-Parish Relations Committee Chairman, Trustee, and member of the CUMC Men’s Club.</a:t>
            </a:r>
            <a:endParaRPr/>
          </a:p>
          <a:p>
            <a:pPr marL="457200" lvl="0" indent="-438150" algn="l" rtl="0">
              <a:lnSpc>
                <a:spcPct val="100000"/>
              </a:lnSpc>
              <a:spcBef>
                <a:spcPts val="0"/>
              </a:spcBef>
              <a:spcAft>
                <a:spcPts val="0"/>
              </a:spcAft>
              <a:buSzPct val="127413"/>
              <a:buChar char="●"/>
            </a:pPr>
            <a:r>
              <a:rPr lang="en-US" sz="2800" b="1" i="1"/>
              <a:t>This name is consistent with ACPS values of Equity, Excellence, Family and Community, Wellness and is recommended for RETENTION.</a:t>
            </a:r>
            <a:endParaRPr sz="2800"/>
          </a:p>
          <a:p>
            <a:pPr marL="19050" lvl="0" indent="0" algn="l" rtl="0">
              <a:lnSpc>
                <a:spcPct val="100000"/>
              </a:lnSpc>
              <a:spcBef>
                <a:spcPts val="0"/>
              </a:spcBef>
              <a:spcAft>
                <a:spcPts val="0"/>
              </a:spcAft>
              <a:buSzPct val="118918"/>
              <a:buNone/>
            </a:pPr>
            <a:endParaRPr sz="3000" b="0" i="0">
              <a:solidFill>
                <a:schemeClr val="dk1"/>
              </a:solidFill>
              <a:latin typeface="Assistant"/>
              <a:ea typeface="Assistant"/>
              <a:cs typeface="Assistant"/>
              <a:sym typeface="Assistant"/>
            </a:endParaRPr>
          </a:p>
        </p:txBody>
      </p:sp>
      <p:sp>
        <p:nvSpPr>
          <p:cNvPr id="251" name="Google Shape;251;p13"/>
          <p:cNvSpPr txBox="1">
            <a:spLocks noGrp="1"/>
          </p:cNvSpPr>
          <p:nvPr>
            <p:ph type="title"/>
          </p:nvPr>
        </p:nvSpPr>
        <p:spPr>
          <a:xfrm>
            <a:off x="6788426" y="0"/>
            <a:ext cx="13741850" cy="7653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sz="7200"/>
              <a:t>Joseph T. Henley Middle</a:t>
            </a:r>
            <a:endParaRPr sz="7200"/>
          </a:p>
        </p:txBody>
      </p:sp>
      <p:pic>
        <p:nvPicPr>
          <p:cNvPr id="252" name="Google Shape;252;p13"/>
          <p:cNvPicPr preferRelativeResize="0"/>
          <p:nvPr/>
        </p:nvPicPr>
        <p:blipFill rotWithShape="1">
          <a:blip r:embed="rId3">
            <a:alphaModFix/>
          </a:blip>
          <a:srcRect/>
          <a:stretch/>
        </p:blipFill>
        <p:spPr>
          <a:xfrm>
            <a:off x="0" y="5342653"/>
            <a:ext cx="6204767" cy="3722860"/>
          </a:xfrm>
          <a:prstGeom prst="rect">
            <a:avLst/>
          </a:prstGeom>
          <a:noFill/>
          <a:ln>
            <a:noFill/>
          </a:ln>
        </p:spPr>
      </p:pic>
      <p:sp>
        <p:nvSpPr>
          <p:cNvPr id="253" name="Google Shape;253;p13"/>
          <p:cNvSpPr txBox="1"/>
          <p:nvPr/>
        </p:nvSpPr>
        <p:spPr>
          <a:xfrm>
            <a:off x="733332" y="9215437"/>
            <a:ext cx="240792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lt1"/>
                </a:solidFill>
                <a:latin typeface="Arial"/>
                <a:ea typeface="Arial"/>
                <a:cs typeface="Arial"/>
                <a:sym typeface="Arial"/>
              </a:rPr>
              <a:t>Est. 1966</a:t>
            </a:r>
            <a:endParaRPr sz="1400" b="0" i="0" u="none" strike="noStrike" cap="none">
              <a:solidFill>
                <a:srgbClr val="000000"/>
              </a:solidFill>
              <a:latin typeface="Arial"/>
              <a:ea typeface="Arial"/>
              <a:cs typeface="Arial"/>
              <a:sym typeface="Arial"/>
            </a:endParaRPr>
          </a:p>
        </p:txBody>
      </p:sp>
      <p:pic>
        <p:nvPicPr>
          <p:cNvPr id="254" name="Google Shape;254;p13" descr="IMG_3513.jpg"/>
          <p:cNvPicPr preferRelativeResize="0"/>
          <p:nvPr/>
        </p:nvPicPr>
        <p:blipFill rotWithShape="1">
          <a:blip r:embed="rId4">
            <a:alphaModFix/>
          </a:blip>
          <a:srcRect/>
          <a:stretch/>
        </p:blipFill>
        <p:spPr>
          <a:xfrm>
            <a:off x="949129" y="71437"/>
            <a:ext cx="3910012" cy="5213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body" idx="1"/>
          </p:nvPr>
        </p:nvSpPr>
        <p:spPr>
          <a:xfrm>
            <a:off x="6243637" y="1106886"/>
            <a:ext cx="11787263" cy="9180113"/>
          </a:xfrm>
          <a:prstGeom prst="rect">
            <a:avLst/>
          </a:prstGeom>
          <a:noFill/>
          <a:ln>
            <a:noFill/>
          </a:ln>
        </p:spPr>
        <p:txBody>
          <a:bodyPr spcFirstLastPara="1" wrap="square" lIns="91425" tIns="45700" rIns="91425" bIns="45700" anchor="t" anchorCtr="0">
            <a:normAutofit lnSpcReduction="10000"/>
          </a:bodyPr>
          <a:lstStyle/>
          <a:p>
            <a:pPr marL="457200" lvl="0" indent="-419100" algn="l" rtl="0">
              <a:lnSpc>
                <a:spcPct val="100000"/>
              </a:lnSpc>
              <a:spcBef>
                <a:spcPts val="360"/>
              </a:spcBef>
              <a:spcAft>
                <a:spcPts val="0"/>
              </a:spcAft>
              <a:buSzPts val="3000"/>
              <a:buChar char="●"/>
            </a:pPr>
            <a:r>
              <a:rPr lang="en-US" sz="3000" b="0" i="0" u="none" strike="noStrike" cap="none">
                <a:solidFill>
                  <a:schemeClr val="dk1"/>
                </a:solidFill>
              </a:rPr>
              <a:t>Opened in 1974, the school was named after ACPS School Board Chair Leslie Hughes Walton, who died of a heart attack one year into his term. Some sources incorrectly identify his father, Rev. </a:t>
            </a:r>
            <a:r>
              <a:rPr lang="en-US" sz="3000">
                <a:solidFill>
                  <a:schemeClr val="dk1"/>
                </a:solidFill>
              </a:rPr>
              <a:t>Leslie Harvey Walton as the namesake.</a:t>
            </a:r>
            <a:endParaRPr sz="3000" b="0" i="0" u="none" strike="noStrike" cap="none">
              <a:solidFill>
                <a:schemeClr val="dk1"/>
              </a:solidFill>
              <a:latin typeface="Assistant"/>
              <a:ea typeface="Assistant"/>
              <a:cs typeface="Assistant"/>
              <a:sym typeface="Assistant"/>
            </a:endParaRPr>
          </a:p>
          <a:p>
            <a:pPr marL="457200" lvl="0" indent="-228600" algn="l" rtl="0">
              <a:lnSpc>
                <a:spcPct val="100000"/>
              </a:lnSpc>
              <a:spcBef>
                <a:spcPts val="360"/>
              </a:spcBef>
              <a:spcAft>
                <a:spcPts val="0"/>
              </a:spcAft>
              <a:buSzPts val="3300"/>
              <a:buNone/>
            </a:pPr>
            <a:endParaRPr sz="3000">
              <a:solidFill>
                <a:schemeClr val="dk1"/>
              </a:solidFill>
            </a:endParaRPr>
          </a:p>
          <a:p>
            <a:pPr marL="457200" lvl="0" indent="-419100" algn="l" rtl="0">
              <a:lnSpc>
                <a:spcPct val="100000"/>
              </a:lnSpc>
              <a:spcBef>
                <a:spcPts val="360"/>
              </a:spcBef>
              <a:spcAft>
                <a:spcPts val="0"/>
              </a:spcAft>
              <a:buSzPts val="3000"/>
              <a:buChar char="●"/>
            </a:pPr>
            <a:r>
              <a:rPr lang="en-US" sz="3000" b="1">
                <a:solidFill>
                  <a:schemeClr val="dk1"/>
                </a:solidFill>
              </a:rPr>
              <a:t>Leslie Hughes Walton (1906-1970) </a:t>
            </a:r>
            <a:r>
              <a:rPr lang="en-US" sz="3000">
                <a:solidFill>
                  <a:schemeClr val="dk1"/>
                </a:solidFill>
              </a:rPr>
              <a:t>was born in Fork Union. His father was Reverend Leslie Harvey Walton (Scottsville Baptist Church). He married Lady Boggs in 1940. Known as a “Lifelong Democrat” he unsuccessfully ran for statewide office in 1967. Walton taught at Greenwood School early in his career, was the principal of Scottsville High School, served as Clerk of the School Board and took the role of Assistant Superintendent in 1947, working closely with his best friend, Paul Cale. On Cale’s retirement in 1969 he became Superintendent.  According to the Daily Progress on July 12, 1970, “Those who knew them and observed them working together were continually struck by their singlemindedness of purpose.” </a:t>
            </a:r>
            <a:endParaRPr sz="3000" b="1" i="1">
              <a:solidFill>
                <a:schemeClr val="dk1"/>
              </a:solidFill>
              <a:latin typeface="Assistant"/>
              <a:ea typeface="Assistant"/>
              <a:cs typeface="Assistant"/>
              <a:sym typeface="Assistant"/>
            </a:endParaRPr>
          </a:p>
          <a:p>
            <a:pPr marL="457200" lvl="0" indent="-228600" algn="l" rtl="0">
              <a:lnSpc>
                <a:spcPct val="100000"/>
              </a:lnSpc>
              <a:spcBef>
                <a:spcPts val="360"/>
              </a:spcBef>
              <a:spcAft>
                <a:spcPts val="0"/>
              </a:spcAft>
              <a:buSzPts val="3300"/>
              <a:buNone/>
            </a:pPr>
            <a:endParaRPr sz="3000">
              <a:solidFill>
                <a:schemeClr val="dk1"/>
              </a:solidFill>
            </a:endParaRPr>
          </a:p>
          <a:p>
            <a:pPr marL="19050" lvl="0" indent="0" algn="l" rtl="0">
              <a:lnSpc>
                <a:spcPct val="100000"/>
              </a:lnSpc>
              <a:spcBef>
                <a:spcPts val="360"/>
              </a:spcBef>
              <a:spcAft>
                <a:spcPts val="0"/>
              </a:spcAft>
              <a:buSzPts val="3300"/>
              <a:buNone/>
            </a:pPr>
            <a:endParaRPr sz="2800">
              <a:solidFill>
                <a:schemeClr val="dk1"/>
              </a:solidFill>
              <a:latin typeface="Assistant"/>
              <a:ea typeface="Assistant"/>
              <a:cs typeface="Assistant"/>
              <a:sym typeface="Assistant"/>
            </a:endParaRPr>
          </a:p>
          <a:p>
            <a:pPr marL="457200" lvl="0" indent="-438150" algn="l" rtl="0">
              <a:lnSpc>
                <a:spcPct val="100000"/>
              </a:lnSpc>
              <a:spcBef>
                <a:spcPts val="0"/>
              </a:spcBef>
              <a:spcAft>
                <a:spcPts val="0"/>
              </a:spcAft>
              <a:buSzPts val="3300"/>
              <a:buChar char="●"/>
            </a:pPr>
            <a:r>
              <a:rPr lang="en-US" sz="2800" b="1" i="1">
                <a:solidFill>
                  <a:schemeClr val="dk1"/>
                </a:solidFill>
                <a:latin typeface="Assistant"/>
                <a:ea typeface="Assistant"/>
                <a:cs typeface="Assistant"/>
                <a:sym typeface="Assistant"/>
              </a:rPr>
              <a:t>Additional RESEARCH is required to determine whether this name is consistent with ACPS values. </a:t>
            </a:r>
            <a:endParaRPr sz="3000" b="1" i="1">
              <a:solidFill>
                <a:schemeClr val="dk1"/>
              </a:solidFill>
              <a:latin typeface="Assistant"/>
              <a:ea typeface="Assistant"/>
              <a:cs typeface="Assistant"/>
              <a:sym typeface="Assistant"/>
            </a:endParaRPr>
          </a:p>
        </p:txBody>
      </p:sp>
      <p:sp>
        <p:nvSpPr>
          <p:cNvPr id="260" name="Google Shape;260;p14"/>
          <p:cNvSpPr txBox="1">
            <a:spLocks noGrp="1"/>
          </p:cNvSpPr>
          <p:nvPr>
            <p:ph type="title"/>
          </p:nvPr>
        </p:nvSpPr>
        <p:spPr>
          <a:xfrm>
            <a:off x="6243637" y="185737"/>
            <a:ext cx="13741850" cy="7653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sz="5400"/>
              <a:t>Leslie Hughes Walton Middle</a:t>
            </a:r>
            <a:endParaRPr sz="5400"/>
          </a:p>
        </p:txBody>
      </p:sp>
      <p:pic>
        <p:nvPicPr>
          <p:cNvPr id="261" name="Google Shape;261;p14"/>
          <p:cNvPicPr preferRelativeResize="0"/>
          <p:nvPr/>
        </p:nvPicPr>
        <p:blipFill rotWithShape="1">
          <a:blip r:embed="rId3">
            <a:alphaModFix/>
          </a:blip>
          <a:srcRect/>
          <a:stretch/>
        </p:blipFill>
        <p:spPr>
          <a:xfrm>
            <a:off x="0" y="4344569"/>
            <a:ext cx="5867399" cy="3743324"/>
          </a:xfrm>
          <a:prstGeom prst="rect">
            <a:avLst/>
          </a:prstGeom>
          <a:noFill/>
          <a:ln>
            <a:noFill/>
          </a:ln>
        </p:spPr>
      </p:pic>
      <p:sp>
        <p:nvSpPr>
          <p:cNvPr id="262" name="Google Shape;262;p14"/>
          <p:cNvSpPr txBox="1"/>
          <p:nvPr/>
        </p:nvSpPr>
        <p:spPr>
          <a:xfrm>
            <a:off x="960120" y="8686800"/>
            <a:ext cx="240792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lt1"/>
                </a:solidFill>
                <a:latin typeface="Arial"/>
                <a:ea typeface="Arial"/>
                <a:cs typeface="Arial"/>
                <a:sym typeface="Arial"/>
              </a:rPr>
              <a:t>Est. 1974</a:t>
            </a:r>
            <a:endParaRPr sz="1400" b="0" i="0" u="none" strike="noStrike" cap="none">
              <a:solidFill>
                <a:srgbClr val="000000"/>
              </a:solidFill>
              <a:latin typeface="Arial"/>
              <a:ea typeface="Arial"/>
              <a:cs typeface="Arial"/>
              <a:sym typeface="Arial"/>
            </a:endParaRPr>
          </a:p>
        </p:txBody>
      </p:sp>
      <p:pic>
        <p:nvPicPr>
          <p:cNvPr id="263" name="Google Shape;263;p14" descr="A person wearing glasses and a suit&#10;&#10;Description automatically generated"/>
          <p:cNvPicPr preferRelativeResize="0"/>
          <p:nvPr/>
        </p:nvPicPr>
        <p:blipFill rotWithShape="1">
          <a:blip r:embed="rId4">
            <a:alphaModFix/>
          </a:blip>
          <a:srcRect/>
          <a:stretch/>
        </p:blipFill>
        <p:spPr>
          <a:xfrm>
            <a:off x="1590106" y="157552"/>
            <a:ext cx="2143822" cy="40584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5"/>
          <p:cNvSpPr txBox="1">
            <a:spLocks noGrp="1"/>
          </p:cNvSpPr>
          <p:nvPr>
            <p:ph type="body" idx="1"/>
          </p:nvPr>
        </p:nvSpPr>
        <p:spPr>
          <a:xfrm>
            <a:off x="6002917" y="1106887"/>
            <a:ext cx="12041580" cy="9180113"/>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360"/>
              </a:spcBef>
              <a:spcAft>
                <a:spcPts val="0"/>
              </a:spcAft>
              <a:buSzPts val="3000"/>
              <a:buChar char="●"/>
            </a:pPr>
            <a:r>
              <a:rPr lang="en-US" sz="3000">
                <a:latin typeface="Assistant"/>
                <a:ea typeface="Assistant"/>
                <a:cs typeface="Assistant"/>
                <a:sym typeface="Assistant"/>
              </a:rPr>
              <a:t>A</a:t>
            </a:r>
            <a:r>
              <a:rPr lang="en-US" sz="3000">
                <a:solidFill>
                  <a:schemeClr val="dk1"/>
                </a:solidFill>
                <a:latin typeface="Assistant"/>
                <a:ea typeface="Assistant"/>
                <a:cs typeface="Assistant"/>
                <a:sym typeface="Assistant"/>
              </a:rPr>
              <a:t>gnor-Hurt was opened in 1992 and was named in honor of former county executive Guy Agnor Jr. and Albemarle educator and principal Benjamin Franklin Hurt. In addition to Agnor-Hurt, the drive leading to AHS is named for Hurt.</a:t>
            </a:r>
            <a:endParaRPr sz="3000">
              <a:solidFill>
                <a:schemeClr val="dk1"/>
              </a:solidFill>
              <a:latin typeface="Assistant"/>
              <a:ea typeface="Assistant"/>
              <a:cs typeface="Assistant"/>
              <a:sym typeface="Assistant"/>
            </a:endParaRPr>
          </a:p>
          <a:p>
            <a:pPr marL="457200" lvl="0" indent="-419100" algn="l" rtl="0">
              <a:lnSpc>
                <a:spcPct val="100000"/>
              </a:lnSpc>
              <a:spcBef>
                <a:spcPts val="0"/>
              </a:spcBef>
              <a:spcAft>
                <a:spcPts val="0"/>
              </a:spcAft>
              <a:buSzPts val="3000"/>
              <a:buChar char="●"/>
            </a:pPr>
            <a:r>
              <a:rPr lang="en-US" sz="3000" b="1">
                <a:solidFill>
                  <a:schemeClr val="dk1"/>
                </a:solidFill>
                <a:latin typeface="Assistant"/>
                <a:ea typeface="Assistant"/>
                <a:cs typeface="Assistant"/>
                <a:sym typeface="Assistant"/>
              </a:rPr>
              <a:t>Guy B. Agnor Jr. (1929-1996) </a:t>
            </a:r>
            <a:r>
              <a:rPr lang="en-US" sz="3000">
                <a:solidFill>
                  <a:schemeClr val="dk1"/>
                </a:solidFill>
                <a:latin typeface="Assistant"/>
                <a:ea typeface="Assistant"/>
                <a:cs typeface="Assistant"/>
                <a:sym typeface="Assistant"/>
              </a:rPr>
              <a:t>was County Executive  from 1976-1990. Originally from Lexington VA, he graduated from VMI 1951. After serving as a Captain in the Army, he worked briefly in his family’s oil business, taught at VMI, and was City Manager for the City of Lexington from 1966 to 1972. He became Public Works Director in Charlottesville in 1972.  A father of four, he was active at the Senior Center and First United Methodist Church and received</a:t>
            </a:r>
            <a:r>
              <a:rPr lang="en-US" sz="3000" b="0" i="0">
                <a:solidFill>
                  <a:schemeClr val="dk1"/>
                </a:solidFill>
                <a:latin typeface="Assistant"/>
                <a:ea typeface="Assistant"/>
                <a:cs typeface="Assistant"/>
                <a:sym typeface="Assistant"/>
              </a:rPr>
              <a:t> the Paul Goodloe McIntire Award from the Charlottesville Albemarle Chamber of Commerce for outstanding community leadership.</a:t>
            </a:r>
            <a:endParaRPr sz="3000">
              <a:solidFill>
                <a:schemeClr val="dk1"/>
              </a:solidFill>
            </a:endParaRPr>
          </a:p>
          <a:p>
            <a:pPr marL="19050" lvl="0" indent="0" algn="l" rtl="0">
              <a:lnSpc>
                <a:spcPct val="100000"/>
              </a:lnSpc>
              <a:spcBef>
                <a:spcPts val="0"/>
              </a:spcBef>
              <a:spcAft>
                <a:spcPts val="0"/>
              </a:spcAft>
              <a:buSzPts val="3300"/>
              <a:buNone/>
            </a:pPr>
            <a:endParaRPr sz="3000" b="0" i="0">
              <a:solidFill>
                <a:schemeClr val="dk1"/>
              </a:solidFill>
              <a:latin typeface="Assistant"/>
              <a:ea typeface="Assistant"/>
              <a:cs typeface="Assistant"/>
              <a:sym typeface="Assistant"/>
            </a:endParaRPr>
          </a:p>
          <a:p>
            <a:pPr marL="457200" lvl="0" indent="-419100" algn="l" rtl="0">
              <a:lnSpc>
                <a:spcPct val="100000"/>
              </a:lnSpc>
              <a:spcBef>
                <a:spcPts val="0"/>
              </a:spcBef>
              <a:spcAft>
                <a:spcPts val="0"/>
              </a:spcAft>
              <a:buSzPts val="3000"/>
              <a:buChar char="●"/>
            </a:pPr>
            <a:r>
              <a:rPr lang="en-US" sz="3000">
                <a:solidFill>
                  <a:schemeClr val="dk1"/>
                </a:solidFill>
              </a:rPr>
              <a:t>A review commissioned by the ACPS school board and conducted by Murphy et. Al indicated  “A review of this individual found no quotes or articles that seem problematic.”</a:t>
            </a:r>
            <a:endParaRPr sz="3000">
              <a:solidFill>
                <a:schemeClr val="dk1"/>
              </a:solidFill>
            </a:endParaRPr>
          </a:p>
          <a:p>
            <a:pPr marL="19050" lvl="0" indent="0" algn="l" rtl="0">
              <a:lnSpc>
                <a:spcPct val="100000"/>
              </a:lnSpc>
              <a:spcBef>
                <a:spcPts val="0"/>
              </a:spcBef>
              <a:spcAft>
                <a:spcPts val="0"/>
              </a:spcAft>
              <a:buSzPts val="3300"/>
              <a:buNone/>
            </a:pPr>
            <a:endParaRPr sz="2800">
              <a:solidFill>
                <a:schemeClr val="dk1"/>
              </a:solidFill>
              <a:latin typeface="Assistant"/>
              <a:ea typeface="Assistant"/>
              <a:cs typeface="Assistant"/>
              <a:sym typeface="Assistant"/>
            </a:endParaRPr>
          </a:p>
        </p:txBody>
      </p:sp>
      <p:sp>
        <p:nvSpPr>
          <p:cNvPr id="269" name="Google Shape;269;p15"/>
          <p:cNvSpPr txBox="1">
            <a:spLocks noGrp="1"/>
          </p:cNvSpPr>
          <p:nvPr>
            <p:ph type="title"/>
          </p:nvPr>
        </p:nvSpPr>
        <p:spPr>
          <a:xfrm>
            <a:off x="6788426" y="0"/>
            <a:ext cx="13741850" cy="7653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a:t>Agnor-Hurt Elementary</a:t>
            </a:r>
            <a:endParaRPr/>
          </a:p>
        </p:txBody>
      </p:sp>
      <p:pic>
        <p:nvPicPr>
          <p:cNvPr id="270" name="Google Shape;270;p15" descr="A building with a flag pole&#10;&#10;Description automatically generated"/>
          <p:cNvPicPr preferRelativeResize="0"/>
          <p:nvPr/>
        </p:nvPicPr>
        <p:blipFill rotWithShape="1">
          <a:blip r:embed="rId3">
            <a:alphaModFix/>
          </a:blip>
          <a:srcRect l="13426" r="6203"/>
          <a:stretch/>
        </p:blipFill>
        <p:spPr>
          <a:xfrm>
            <a:off x="-1" y="3741737"/>
            <a:ext cx="5785041" cy="4784725"/>
          </a:xfrm>
          <a:prstGeom prst="rect">
            <a:avLst/>
          </a:prstGeom>
          <a:noFill/>
          <a:ln>
            <a:noFill/>
          </a:ln>
        </p:spPr>
      </p:pic>
      <p:pic>
        <p:nvPicPr>
          <p:cNvPr id="271" name="Google Shape;271;p15" descr="A person in a suit and tie&#10;&#10;Description automatically generated"/>
          <p:cNvPicPr preferRelativeResize="0"/>
          <p:nvPr/>
        </p:nvPicPr>
        <p:blipFill rotWithShape="1">
          <a:blip r:embed="rId4">
            <a:alphaModFix/>
          </a:blip>
          <a:srcRect l="25254"/>
          <a:stretch/>
        </p:blipFill>
        <p:spPr>
          <a:xfrm>
            <a:off x="2611525" y="508000"/>
            <a:ext cx="3051596" cy="3049014"/>
          </a:xfrm>
          <a:prstGeom prst="rect">
            <a:avLst/>
          </a:prstGeom>
          <a:noFill/>
          <a:ln>
            <a:noFill/>
          </a:ln>
        </p:spPr>
      </p:pic>
      <p:sp>
        <p:nvSpPr>
          <p:cNvPr id="272" name="Google Shape;272;p15"/>
          <p:cNvSpPr txBox="1"/>
          <p:nvPr/>
        </p:nvSpPr>
        <p:spPr>
          <a:xfrm>
            <a:off x="243503" y="9114093"/>
            <a:ext cx="372842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chemeClr val="lt1"/>
                </a:solidFill>
                <a:latin typeface="Arial"/>
                <a:ea typeface="Arial"/>
                <a:cs typeface="Arial"/>
                <a:sym typeface="Arial"/>
              </a:rPr>
              <a:t>Est. 1992</a:t>
            </a:r>
            <a:endParaRPr sz="1400" b="0" i="0" u="none" strike="noStrike" cap="none">
              <a:solidFill>
                <a:srgbClr val="000000"/>
              </a:solidFill>
              <a:latin typeface="Arial"/>
              <a:ea typeface="Arial"/>
              <a:cs typeface="Arial"/>
              <a:sym typeface="Arial"/>
            </a:endParaRPr>
          </a:p>
        </p:txBody>
      </p:sp>
      <p:pic>
        <p:nvPicPr>
          <p:cNvPr id="273" name="Google Shape;273;p15"/>
          <p:cNvPicPr preferRelativeResize="0"/>
          <p:nvPr/>
        </p:nvPicPr>
        <p:blipFill rotWithShape="1">
          <a:blip r:embed="rId5">
            <a:alphaModFix/>
          </a:blip>
          <a:srcRect l="2618" t="2348"/>
          <a:stretch/>
        </p:blipFill>
        <p:spPr>
          <a:xfrm>
            <a:off x="243503" y="508000"/>
            <a:ext cx="2258747" cy="30490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6"/>
          <p:cNvSpPr txBox="1">
            <a:spLocks noGrp="1"/>
          </p:cNvSpPr>
          <p:nvPr>
            <p:ph type="body" idx="1"/>
          </p:nvPr>
        </p:nvSpPr>
        <p:spPr>
          <a:xfrm>
            <a:off x="6243637" y="1106886"/>
            <a:ext cx="11787263" cy="9180113"/>
          </a:xfrm>
          <a:prstGeom prst="rect">
            <a:avLst/>
          </a:prstGeom>
          <a:noFill/>
          <a:ln>
            <a:noFill/>
          </a:ln>
        </p:spPr>
        <p:txBody>
          <a:bodyPr spcFirstLastPara="1" wrap="square" lIns="91425" tIns="45700" rIns="91425" bIns="45700" anchor="t" anchorCtr="0">
            <a:noAutofit/>
          </a:bodyPr>
          <a:lstStyle/>
          <a:p>
            <a:pPr marL="457200" lvl="0" indent="-438150" algn="l" rtl="0">
              <a:lnSpc>
                <a:spcPct val="100000"/>
              </a:lnSpc>
              <a:spcBef>
                <a:spcPts val="360"/>
              </a:spcBef>
              <a:spcAft>
                <a:spcPts val="0"/>
              </a:spcAft>
              <a:buSzPts val="3300"/>
              <a:buChar char="●"/>
            </a:pPr>
            <a:r>
              <a:rPr lang="en-US" sz="2800">
                <a:latin typeface="Assistant"/>
                <a:ea typeface="Assistant"/>
                <a:cs typeface="Assistant"/>
                <a:sym typeface="Assistant"/>
              </a:rPr>
              <a:t>Agnor-Hurt was opened in 1992 and was named in honor of former county executive Guy Agnor Jr. and Albemarle educator and principal Benjamin Franklin Hurt.</a:t>
            </a:r>
            <a:r>
              <a:rPr lang="en-US" sz="2800">
                <a:solidFill>
                  <a:schemeClr val="dk1"/>
                </a:solidFill>
                <a:latin typeface="Assistant"/>
                <a:ea typeface="Assistant"/>
                <a:cs typeface="Assistant"/>
                <a:sym typeface="Assistant"/>
              </a:rPr>
              <a:t> In addition to Agnor-Hurt, the drive leading to AHS is named for Hurt.</a:t>
            </a:r>
            <a:endParaRPr sz="2800">
              <a:latin typeface="Assistant"/>
              <a:ea typeface="Assistant"/>
              <a:cs typeface="Assistant"/>
              <a:sym typeface="Assistant"/>
            </a:endParaRPr>
          </a:p>
          <a:p>
            <a:pPr marL="457200" lvl="0" indent="-438150" algn="l" rtl="0">
              <a:lnSpc>
                <a:spcPct val="100000"/>
              </a:lnSpc>
              <a:spcBef>
                <a:spcPts val="0"/>
              </a:spcBef>
              <a:spcAft>
                <a:spcPts val="0"/>
              </a:spcAft>
              <a:buSzPts val="3300"/>
              <a:buChar char="●"/>
            </a:pPr>
            <a:r>
              <a:rPr lang="en-US" sz="2800" b="1">
                <a:latin typeface="Assistant"/>
                <a:ea typeface="Assistant"/>
                <a:cs typeface="Assistant"/>
                <a:sym typeface="Assistant"/>
              </a:rPr>
              <a:t>Benjamin Franklin Hurt (1918-2018) </a:t>
            </a:r>
            <a:r>
              <a:rPr lang="en-US" sz="2800">
                <a:solidFill>
                  <a:schemeClr val="dk1"/>
                </a:solidFill>
                <a:latin typeface="Assistant"/>
                <a:ea typeface="Assistant"/>
                <a:cs typeface="Assistant"/>
                <a:sym typeface="Assistant"/>
              </a:rPr>
              <a:t>w</a:t>
            </a:r>
            <a:r>
              <a:rPr lang="en-US" sz="2800" b="0" i="0">
                <a:solidFill>
                  <a:schemeClr val="dk1"/>
                </a:solidFill>
                <a:latin typeface="Assistant"/>
                <a:ea typeface="Assistant"/>
                <a:cs typeface="Assistant"/>
                <a:sym typeface="Assistant"/>
              </a:rPr>
              <a:t>as principal of Albemarle High School from 1954-1984 and was elected to the VHSL Hall of Fame. Prior to that, he served as a teacher, coach and principal at Greenwood High School. He received a degree in Latin at Hamden-Sydney and  Master’s degree in education at UVA.  During WWII, he served four years in the U.S. Army. </a:t>
            </a:r>
            <a:r>
              <a:rPr lang="en-US" sz="2800">
                <a:solidFill>
                  <a:schemeClr val="dk1"/>
                </a:solidFill>
                <a:latin typeface="Assistant"/>
                <a:ea typeface="Assistant"/>
                <a:cs typeface="Assistant"/>
                <a:sym typeface="Assistant"/>
              </a:rPr>
              <a:t>He was a member of Crozet Baptist Church. He </a:t>
            </a:r>
            <a:r>
              <a:rPr lang="en-US" sz="2800" b="0" i="0">
                <a:solidFill>
                  <a:schemeClr val="dk1"/>
                </a:solidFill>
                <a:latin typeface="Assistant"/>
                <a:ea typeface="Assistant"/>
                <a:cs typeface="Assistant"/>
                <a:sym typeface="Assistant"/>
              </a:rPr>
              <a:t>was also a member of the Crozet Lions Club for 70 years. </a:t>
            </a:r>
            <a:r>
              <a:rPr lang="en-US" sz="2800">
                <a:solidFill>
                  <a:schemeClr val="dk1"/>
                </a:solidFill>
                <a:latin typeface="Assistant"/>
                <a:ea typeface="Assistant"/>
                <a:cs typeface="Assistant"/>
                <a:sym typeface="Assistant"/>
              </a:rPr>
              <a:t>Nationally, minstrel shows are a well-documented form of entertainment and fundraising historically utilized by Lions Clubs.  During his tenure at AHS, the Booster Club’s annual fundraising minstrel shows and were pictured in the school’s yearbooks, along with other images that can be seen as troublesome by current standards. Upon his death, Mr. Hurt was highly lauded and honored by many.</a:t>
            </a:r>
            <a:endParaRPr sz="2800" b="0" i="0">
              <a:solidFill>
                <a:schemeClr val="dk1"/>
              </a:solidFill>
              <a:latin typeface="Assistant"/>
              <a:ea typeface="Assistant"/>
              <a:cs typeface="Assistant"/>
              <a:sym typeface="Assistant"/>
            </a:endParaRPr>
          </a:p>
          <a:p>
            <a:pPr marL="457200" lvl="0" indent="-228600" algn="l" rtl="0">
              <a:lnSpc>
                <a:spcPct val="100000"/>
              </a:lnSpc>
              <a:spcBef>
                <a:spcPts val="0"/>
              </a:spcBef>
              <a:spcAft>
                <a:spcPts val="0"/>
              </a:spcAft>
              <a:buSzPts val="3300"/>
              <a:buNone/>
            </a:pPr>
            <a:endParaRPr sz="2800" b="1" i="1">
              <a:solidFill>
                <a:schemeClr val="dk1"/>
              </a:solidFill>
              <a:latin typeface="Assistant"/>
              <a:ea typeface="Assistant"/>
              <a:cs typeface="Assistant"/>
              <a:sym typeface="Assistant"/>
            </a:endParaRPr>
          </a:p>
          <a:p>
            <a:pPr marL="457200" lvl="0" indent="-438150" algn="l" rtl="0">
              <a:lnSpc>
                <a:spcPct val="100000"/>
              </a:lnSpc>
              <a:spcBef>
                <a:spcPts val="0"/>
              </a:spcBef>
              <a:spcAft>
                <a:spcPts val="0"/>
              </a:spcAft>
              <a:buSzPts val="3300"/>
              <a:buChar char="●"/>
            </a:pPr>
            <a:r>
              <a:rPr lang="en-US" sz="2800" b="1" i="1">
                <a:solidFill>
                  <a:schemeClr val="dk1"/>
                </a:solidFill>
                <a:latin typeface="Assistant"/>
                <a:ea typeface="Assistant"/>
                <a:cs typeface="Assistant"/>
                <a:sym typeface="Assistant"/>
              </a:rPr>
              <a:t>Additional RESEARCH is required to determine whether this name is consistent with ACPS values. </a:t>
            </a:r>
            <a:endParaRPr/>
          </a:p>
        </p:txBody>
      </p:sp>
      <p:sp>
        <p:nvSpPr>
          <p:cNvPr id="279" name="Google Shape;279;p16"/>
          <p:cNvSpPr txBox="1">
            <a:spLocks noGrp="1"/>
          </p:cNvSpPr>
          <p:nvPr>
            <p:ph type="title"/>
          </p:nvPr>
        </p:nvSpPr>
        <p:spPr>
          <a:xfrm>
            <a:off x="6788426" y="0"/>
            <a:ext cx="13741850" cy="7653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a:t>Agnor-Hurt Elementary</a:t>
            </a:r>
            <a:endParaRPr/>
          </a:p>
        </p:txBody>
      </p:sp>
      <p:pic>
        <p:nvPicPr>
          <p:cNvPr id="280" name="Google Shape;280;p16" descr="A building with a flag pole&#10;&#10;Description automatically generated"/>
          <p:cNvPicPr preferRelativeResize="0"/>
          <p:nvPr/>
        </p:nvPicPr>
        <p:blipFill rotWithShape="1">
          <a:blip r:embed="rId3">
            <a:alphaModFix/>
          </a:blip>
          <a:srcRect l="13426" r="6203"/>
          <a:stretch/>
        </p:blipFill>
        <p:spPr>
          <a:xfrm>
            <a:off x="0" y="2979737"/>
            <a:ext cx="6243637" cy="4784725"/>
          </a:xfrm>
          <a:prstGeom prst="rect">
            <a:avLst/>
          </a:prstGeom>
          <a:noFill/>
          <a:ln>
            <a:noFill/>
          </a:ln>
        </p:spPr>
      </p:pic>
      <p:pic>
        <p:nvPicPr>
          <p:cNvPr id="281" name="Google Shape;281;p16" descr="A person in a suit and tie&#10;&#10;Description automatically generated"/>
          <p:cNvPicPr preferRelativeResize="0"/>
          <p:nvPr/>
        </p:nvPicPr>
        <p:blipFill rotWithShape="1">
          <a:blip r:embed="rId4">
            <a:alphaModFix/>
          </a:blip>
          <a:srcRect l="18543" t="623" r="4080" b="-621"/>
          <a:stretch/>
        </p:blipFill>
        <p:spPr>
          <a:xfrm>
            <a:off x="1144260" y="95862"/>
            <a:ext cx="2940060" cy="2808463"/>
          </a:xfrm>
          <a:prstGeom prst="rect">
            <a:avLst/>
          </a:prstGeom>
          <a:noFill/>
          <a:ln>
            <a:noFill/>
          </a:ln>
        </p:spPr>
      </p:pic>
      <p:sp>
        <p:nvSpPr>
          <p:cNvPr id="282" name="Google Shape;282;p16"/>
          <p:cNvSpPr txBox="1"/>
          <p:nvPr/>
        </p:nvSpPr>
        <p:spPr>
          <a:xfrm>
            <a:off x="243503" y="8601075"/>
            <a:ext cx="372842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chemeClr val="lt1"/>
                </a:solidFill>
                <a:latin typeface="Arial"/>
                <a:ea typeface="Arial"/>
                <a:cs typeface="Arial"/>
                <a:sym typeface="Arial"/>
              </a:rPr>
              <a:t>Est. 1992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590cecdfc8_0_1"/>
          <p:cNvSpPr txBox="1">
            <a:spLocks noGrp="1"/>
          </p:cNvSpPr>
          <p:nvPr>
            <p:ph type="body" idx="1"/>
          </p:nvPr>
        </p:nvSpPr>
        <p:spPr>
          <a:xfrm>
            <a:off x="900475" y="4441800"/>
            <a:ext cx="52740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300"/>
              <a:buNone/>
            </a:pPr>
            <a:endParaRPr/>
          </a:p>
        </p:txBody>
      </p:sp>
      <p:sp>
        <p:nvSpPr>
          <p:cNvPr id="288" name="Google Shape;288;g2590cecdfc8_0_1"/>
          <p:cNvSpPr txBox="1">
            <a:spLocks noGrp="1"/>
          </p:cNvSpPr>
          <p:nvPr>
            <p:ph type="title"/>
          </p:nvPr>
        </p:nvSpPr>
        <p:spPr>
          <a:xfrm>
            <a:off x="296600" y="0"/>
            <a:ext cx="13823400" cy="136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a:t>AHS Peer 1963-68</a:t>
            </a:r>
            <a:endParaRPr/>
          </a:p>
        </p:txBody>
      </p:sp>
      <p:sp>
        <p:nvSpPr>
          <p:cNvPr id="289" name="Google Shape;289;g2590cecdfc8_0_1"/>
          <p:cNvSpPr txBox="1">
            <a:spLocks noGrp="1"/>
          </p:cNvSpPr>
          <p:nvPr>
            <p:ph type="body" idx="3"/>
          </p:nvPr>
        </p:nvSpPr>
        <p:spPr>
          <a:xfrm>
            <a:off x="12522450" y="4441800"/>
            <a:ext cx="52740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300"/>
              <a:buNone/>
            </a:pPr>
            <a:endParaRPr/>
          </a:p>
        </p:txBody>
      </p:sp>
      <p:pic>
        <p:nvPicPr>
          <p:cNvPr id="290" name="Google Shape;290;g2590cecdfc8_0_1"/>
          <p:cNvPicPr preferRelativeResize="0"/>
          <p:nvPr/>
        </p:nvPicPr>
        <p:blipFill rotWithShape="1">
          <a:blip r:embed="rId3">
            <a:alphaModFix/>
          </a:blip>
          <a:srcRect/>
          <a:stretch/>
        </p:blipFill>
        <p:spPr>
          <a:xfrm>
            <a:off x="8183800" y="1426500"/>
            <a:ext cx="9826125" cy="8572501"/>
          </a:xfrm>
          <a:prstGeom prst="rect">
            <a:avLst/>
          </a:prstGeom>
          <a:noFill/>
          <a:ln>
            <a:noFill/>
          </a:ln>
        </p:spPr>
      </p:pic>
      <p:pic>
        <p:nvPicPr>
          <p:cNvPr id="291" name="Google Shape;291;g2590cecdfc8_0_1"/>
          <p:cNvPicPr preferRelativeResize="0"/>
          <p:nvPr/>
        </p:nvPicPr>
        <p:blipFill rotWithShape="1">
          <a:blip r:embed="rId4">
            <a:alphaModFix/>
          </a:blip>
          <a:srcRect/>
          <a:stretch/>
        </p:blipFill>
        <p:spPr>
          <a:xfrm>
            <a:off x="900463" y="1426500"/>
            <a:ext cx="6429375" cy="857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10223926" y="457850"/>
            <a:ext cx="7110851" cy="9371310"/>
          </a:xfrm>
          <a:prstGeom prst="rect">
            <a:avLst/>
          </a:prstGeom>
          <a:noFill/>
          <a:ln>
            <a:noFill/>
          </a:ln>
        </p:spPr>
      </p:pic>
      <p:pic>
        <p:nvPicPr>
          <p:cNvPr id="297" name="Google Shape;297;p17"/>
          <p:cNvPicPr preferRelativeResize="0"/>
          <p:nvPr/>
        </p:nvPicPr>
        <p:blipFill rotWithShape="1">
          <a:blip r:embed="rId4">
            <a:alphaModFix/>
          </a:blip>
          <a:srcRect/>
          <a:stretch/>
        </p:blipFill>
        <p:spPr>
          <a:xfrm>
            <a:off x="872702" y="152400"/>
            <a:ext cx="7998435" cy="99822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590cecdfc8_0_12"/>
          <p:cNvSpPr txBox="1">
            <a:spLocks noGrp="1"/>
          </p:cNvSpPr>
          <p:nvPr>
            <p:ph type="body" idx="1"/>
          </p:nvPr>
        </p:nvSpPr>
        <p:spPr>
          <a:xfrm>
            <a:off x="4463000" y="4304700"/>
            <a:ext cx="94644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3500"/>
              <a:buNone/>
            </a:pPr>
            <a:endParaRPr/>
          </a:p>
        </p:txBody>
      </p:sp>
      <p:pic>
        <p:nvPicPr>
          <p:cNvPr id="303" name="Google Shape;303;g2590cecdfc8_0_12"/>
          <p:cNvPicPr preferRelativeResize="0"/>
          <p:nvPr/>
        </p:nvPicPr>
        <p:blipFill rotWithShape="1">
          <a:blip r:embed="rId3">
            <a:alphaModFix/>
          </a:blip>
          <a:srcRect/>
          <a:stretch/>
        </p:blipFill>
        <p:spPr>
          <a:xfrm>
            <a:off x="1945897" y="273225"/>
            <a:ext cx="13055416" cy="9740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p:nvPr/>
        </p:nvSpPr>
        <p:spPr>
          <a:xfrm>
            <a:off x="0" y="0"/>
            <a:ext cx="18280075" cy="10359866"/>
          </a:xfrm>
          <a:custGeom>
            <a:avLst/>
            <a:gdLst/>
            <a:ahLst/>
            <a:cxnLst/>
            <a:rect l="l" t="t" r="r" b="b"/>
            <a:pathLst>
              <a:path w="8971816" h="5084597" extrusionOk="0">
                <a:moveTo>
                  <a:pt x="0" y="0"/>
                </a:moveTo>
                <a:lnTo>
                  <a:pt x="8971816" y="0"/>
                </a:lnTo>
                <a:lnTo>
                  <a:pt x="8971816" y="5084597"/>
                </a:lnTo>
                <a:lnTo>
                  <a:pt x="0" y="5084597"/>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0" y="4356440"/>
            <a:ext cx="18280075" cy="6007671"/>
          </a:xfrm>
          <a:custGeom>
            <a:avLst/>
            <a:gdLst/>
            <a:ahLst/>
            <a:cxnLst/>
            <a:rect l="l" t="t" r="r" b="b"/>
            <a:pathLst>
              <a:path w="8971816" h="2948550" extrusionOk="0">
                <a:moveTo>
                  <a:pt x="0" y="0"/>
                </a:moveTo>
                <a:lnTo>
                  <a:pt x="8971816" y="0"/>
                </a:lnTo>
                <a:lnTo>
                  <a:pt x="8971816" y="2948550"/>
                </a:lnTo>
                <a:lnTo>
                  <a:pt x="0" y="294855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72" name="Google Shape;72;p2"/>
          <p:cNvCxnSpPr/>
          <p:nvPr/>
        </p:nvCxnSpPr>
        <p:spPr>
          <a:xfrm rot="5400000">
            <a:off x="3859926" y="7290121"/>
            <a:ext cx="5210700" cy="0"/>
          </a:xfrm>
          <a:prstGeom prst="straightConnector1">
            <a:avLst/>
          </a:prstGeom>
          <a:noFill/>
          <a:ln w="19050" cap="flat" cmpd="sng">
            <a:solidFill>
              <a:srgbClr val="0C48BB"/>
            </a:solidFill>
            <a:prstDash val="solid"/>
            <a:round/>
            <a:headEnd type="none" w="sm" len="sm"/>
            <a:tailEnd type="none" w="sm" len="sm"/>
          </a:ln>
        </p:spPr>
      </p:cxnSp>
      <p:cxnSp>
        <p:nvCxnSpPr>
          <p:cNvPr id="73" name="Google Shape;73;p2"/>
          <p:cNvCxnSpPr/>
          <p:nvPr/>
        </p:nvCxnSpPr>
        <p:spPr>
          <a:xfrm rot="5400000">
            <a:off x="9627522" y="7290121"/>
            <a:ext cx="5210700" cy="0"/>
          </a:xfrm>
          <a:prstGeom prst="straightConnector1">
            <a:avLst/>
          </a:prstGeom>
          <a:noFill/>
          <a:ln w="19050" cap="flat" cmpd="sng">
            <a:solidFill>
              <a:srgbClr val="0C48BB"/>
            </a:solidFill>
            <a:prstDash val="solid"/>
            <a:round/>
            <a:headEnd type="none" w="sm" len="sm"/>
            <a:tailEnd type="none" w="sm" len="sm"/>
          </a:ln>
        </p:spPr>
      </p:cxnSp>
      <p:grpSp>
        <p:nvGrpSpPr>
          <p:cNvPr id="74" name="Google Shape;74;p2"/>
          <p:cNvGrpSpPr/>
          <p:nvPr/>
        </p:nvGrpSpPr>
        <p:grpSpPr>
          <a:xfrm>
            <a:off x="6591836" y="4729609"/>
            <a:ext cx="430469" cy="508399"/>
            <a:chOff x="0" y="-57150"/>
            <a:chExt cx="736600" cy="869950"/>
          </a:xfrm>
        </p:grpSpPr>
        <p:sp>
          <p:nvSpPr>
            <p:cNvPr id="75" name="Google Shape;75;p2"/>
            <p:cNvSpPr/>
            <p:nvPr/>
          </p:nvSpPr>
          <p:spPr>
            <a:xfrm>
              <a:off x="0" y="0"/>
              <a:ext cx="736600" cy="812800"/>
            </a:xfrm>
            <a:custGeom>
              <a:avLst/>
              <a:gdLst/>
              <a:ahLst/>
              <a:cxnLst/>
              <a:rect l="l" t="t" r="r" b="b"/>
              <a:pathLst>
                <a:path w="736600" h="812800" extrusionOk="0">
                  <a:moveTo>
                    <a:pt x="736600" y="0"/>
                  </a:moveTo>
                  <a:lnTo>
                    <a:pt x="736600" y="812800"/>
                  </a:lnTo>
                  <a:lnTo>
                    <a:pt x="368300" y="685800"/>
                  </a:lnTo>
                  <a:lnTo>
                    <a:pt x="0" y="812800"/>
                  </a:lnTo>
                  <a:lnTo>
                    <a:pt x="0" y="0"/>
                  </a:lnTo>
                  <a:lnTo>
                    <a:pt x="736600" y="0"/>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2"/>
            <p:cNvSpPr txBox="1"/>
            <p:nvPr/>
          </p:nvSpPr>
          <p:spPr>
            <a:xfrm>
              <a:off x="0" y="-57150"/>
              <a:ext cx="736500" cy="743100"/>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7" name="Google Shape;77;p2"/>
          <p:cNvSpPr txBox="1"/>
          <p:nvPr/>
        </p:nvSpPr>
        <p:spPr>
          <a:xfrm>
            <a:off x="261775" y="340900"/>
            <a:ext cx="17860800" cy="284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500"/>
              <a:buFont typeface="Arial"/>
              <a:buNone/>
            </a:pPr>
            <a:r>
              <a:rPr lang="en-US" sz="7500" b="0" i="0" u="none" strike="noStrike" cap="none">
                <a:solidFill>
                  <a:schemeClr val="accent2"/>
                </a:solidFill>
                <a:latin typeface="Tenor Sans"/>
                <a:ea typeface="Tenor Sans"/>
                <a:cs typeface="Tenor Sans"/>
                <a:sym typeface="Tenor Sans"/>
              </a:rPr>
              <a:t>School Board Directive to the Superintendent</a:t>
            </a:r>
            <a:endParaRPr sz="7500" b="0" i="0" u="none" strike="noStrike" cap="none">
              <a:solidFill>
                <a:schemeClr val="accent2"/>
              </a:solidFill>
              <a:latin typeface="Tenor Sans"/>
              <a:ea typeface="Tenor Sans"/>
              <a:cs typeface="Tenor Sans"/>
              <a:sym typeface="Tenor Sans"/>
            </a:endParaRPr>
          </a:p>
          <a:p>
            <a:pPr marL="0" marR="0" lvl="0" indent="0" algn="l" rtl="0">
              <a:lnSpc>
                <a:spcPct val="115000"/>
              </a:lnSpc>
              <a:spcBef>
                <a:spcPts val="0"/>
              </a:spcBef>
              <a:spcAft>
                <a:spcPts val="0"/>
              </a:spcAft>
              <a:buClr>
                <a:srgbClr val="000000"/>
              </a:buClr>
              <a:buSzPts val="2400"/>
              <a:buFont typeface="Arial"/>
              <a:buNone/>
            </a:pPr>
            <a:r>
              <a:rPr lang="en-US" sz="3500" b="1" i="0" u="none" strike="noStrike" cap="none">
                <a:solidFill>
                  <a:schemeClr val="accent2"/>
                </a:solidFill>
                <a:latin typeface="Open Sans"/>
                <a:ea typeface="Open Sans"/>
                <a:cs typeface="Open Sans"/>
                <a:sym typeface="Open Sans"/>
              </a:rPr>
              <a:t>On October 25, 2018, the School Board directed the Superintendent to:</a:t>
            </a:r>
            <a:endParaRPr sz="8600" b="0" i="0" u="none" strike="noStrike" cap="none">
              <a:solidFill>
                <a:schemeClr val="accent2"/>
              </a:solidFill>
              <a:latin typeface="Tenor Sans"/>
              <a:ea typeface="Tenor Sans"/>
              <a:cs typeface="Tenor Sans"/>
              <a:sym typeface="Tenor Sans"/>
            </a:endParaRPr>
          </a:p>
        </p:txBody>
      </p:sp>
      <p:sp>
        <p:nvSpPr>
          <p:cNvPr id="78" name="Google Shape;78;p2"/>
          <p:cNvSpPr txBox="1"/>
          <p:nvPr/>
        </p:nvSpPr>
        <p:spPr>
          <a:xfrm>
            <a:off x="1524657" y="4665725"/>
            <a:ext cx="4207800" cy="3740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2800"/>
              </a:spcBef>
              <a:spcAft>
                <a:spcPts val="0"/>
              </a:spcAft>
              <a:buClr>
                <a:srgbClr val="000000"/>
              </a:buClr>
              <a:buSzPts val="3600"/>
              <a:buFont typeface="Arial"/>
              <a:buNone/>
            </a:pPr>
            <a:r>
              <a:rPr lang="en-US" sz="3600" b="1" i="0" u="none" strike="noStrike" cap="none">
                <a:solidFill>
                  <a:schemeClr val="dk2"/>
                </a:solidFill>
                <a:latin typeface="Open Sans"/>
                <a:ea typeface="Open Sans"/>
                <a:cs typeface="Open Sans"/>
                <a:sym typeface="Open Sans"/>
              </a:rPr>
              <a:t>Add school division values to the criteria for naming school buildings and facilities.</a:t>
            </a:r>
            <a:endParaRPr sz="2600" b="1" i="0" u="none" strike="noStrike" cap="none">
              <a:solidFill>
                <a:srgbClr val="000000"/>
              </a:solidFill>
              <a:latin typeface="Arial"/>
              <a:ea typeface="Arial"/>
              <a:cs typeface="Arial"/>
              <a:sym typeface="Arial"/>
            </a:endParaRPr>
          </a:p>
        </p:txBody>
      </p:sp>
      <p:sp>
        <p:nvSpPr>
          <p:cNvPr id="79" name="Google Shape;79;p2"/>
          <p:cNvSpPr txBox="1"/>
          <p:nvPr/>
        </p:nvSpPr>
        <p:spPr>
          <a:xfrm>
            <a:off x="7160622" y="4665725"/>
            <a:ext cx="5064401" cy="601446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2800"/>
              </a:spcBef>
              <a:spcAft>
                <a:spcPts val="0"/>
              </a:spcAft>
              <a:buClr>
                <a:srgbClr val="000000"/>
              </a:buClr>
              <a:buSzPts val="3500"/>
              <a:buFont typeface="Arial"/>
              <a:buNone/>
            </a:pPr>
            <a:r>
              <a:rPr lang="en-US" sz="3500" b="1" i="0" u="none" strike="noStrike" cap="none">
                <a:solidFill>
                  <a:schemeClr val="dk2"/>
                </a:solidFill>
                <a:latin typeface="Open Sans"/>
                <a:ea typeface="Open Sans"/>
                <a:cs typeface="Open Sans"/>
                <a:sym typeface="Open Sans"/>
              </a:rPr>
              <a:t>Review the names of all schools in the division named after individuals, and how faithful those designations are to the values of our school division.</a:t>
            </a:r>
            <a:endParaRPr sz="3500" b="1" i="0" u="none" strike="noStrike" cap="none">
              <a:solidFill>
                <a:schemeClr val="dk2"/>
              </a:solidFill>
              <a:latin typeface="Open Sans"/>
              <a:ea typeface="Open Sans"/>
              <a:cs typeface="Open Sans"/>
              <a:sym typeface="Open Sans"/>
            </a:endParaRPr>
          </a:p>
          <a:p>
            <a:pPr marL="0" marR="0" lvl="0" indent="0" algn="l" rtl="0">
              <a:lnSpc>
                <a:spcPct val="130000"/>
              </a:lnSpc>
              <a:spcBef>
                <a:spcPts val="0"/>
              </a:spcBef>
              <a:spcAft>
                <a:spcPts val="0"/>
              </a:spcAft>
              <a:buClr>
                <a:srgbClr val="000000"/>
              </a:buClr>
              <a:buSzPts val="3500"/>
              <a:buFont typeface="Arial"/>
              <a:buNone/>
            </a:pPr>
            <a:endParaRPr sz="3500" b="1" i="0" u="none" strike="noStrike" cap="none">
              <a:solidFill>
                <a:srgbClr val="0C48BB"/>
              </a:solidFill>
              <a:latin typeface="Assistant"/>
              <a:ea typeface="Assistant"/>
              <a:cs typeface="Assistant"/>
              <a:sym typeface="Assistant"/>
            </a:endParaRPr>
          </a:p>
        </p:txBody>
      </p:sp>
      <p:sp>
        <p:nvSpPr>
          <p:cNvPr id="80" name="Google Shape;80;p2"/>
          <p:cNvSpPr txBox="1"/>
          <p:nvPr/>
        </p:nvSpPr>
        <p:spPr>
          <a:xfrm>
            <a:off x="13139624" y="4665725"/>
            <a:ext cx="5148300" cy="4377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2800"/>
              </a:spcBef>
              <a:spcAft>
                <a:spcPts val="2800"/>
              </a:spcAft>
              <a:buClr>
                <a:srgbClr val="000000"/>
              </a:buClr>
              <a:buSzPts val="3600"/>
              <a:buFont typeface="Arial"/>
              <a:buNone/>
            </a:pPr>
            <a:r>
              <a:rPr lang="en-US" sz="3600" b="1" i="0" u="none" strike="noStrike" cap="none">
                <a:solidFill>
                  <a:schemeClr val="dk2"/>
                </a:solidFill>
                <a:latin typeface="Open Sans"/>
                <a:ea typeface="Open Sans"/>
                <a:cs typeface="Open Sans"/>
                <a:sym typeface="Open Sans"/>
              </a:rPr>
              <a:t>Report recommendations to the Board for changing the names of schools that are inconsistent with our values.</a:t>
            </a:r>
            <a:endParaRPr sz="2600" b="1" i="0" u="none" strike="noStrike" cap="none">
              <a:solidFill>
                <a:srgbClr val="000000"/>
              </a:solidFill>
              <a:latin typeface="Arial"/>
              <a:ea typeface="Arial"/>
              <a:cs typeface="Arial"/>
              <a:sym typeface="Arial"/>
            </a:endParaRPr>
          </a:p>
        </p:txBody>
      </p:sp>
      <p:grpSp>
        <p:nvGrpSpPr>
          <p:cNvPr id="81" name="Google Shape;81;p2"/>
          <p:cNvGrpSpPr/>
          <p:nvPr/>
        </p:nvGrpSpPr>
        <p:grpSpPr>
          <a:xfrm>
            <a:off x="12528148" y="4712911"/>
            <a:ext cx="430469" cy="508399"/>
            <a:chOff x="0" y="-57150"/>
            <a:chExt cx="736600" cy="869950"/>
          </a:xfrm>
        </p:grpSpPr>
        <p:sp>
          <p:nvSpPr>
            <p:cNvPr id="82" name="Google Shape;82;p2"/>
            <p:cNvSpPr/>
            <p:nvPr/>
          </p:nvSpPr>
          <p:spPr>
            <a:xfrm>
              <a:off x="0" y="0"/>
              <a:ext cx="736600" cy="812800"/>
            </a:xfrm>
            <a:custGeom>
              <a:avLst/>
              <a:gdLst/>
              <a:ahLst/>
              <a:cxnLst/>
              <a:rect l="l" t="t" r="r" b="b"/>
              <a:pathLst>
                <a:path w="736600" h="812800" extrusionOk="0">
                  <a:moveTo>
                    <a:pt x="736600" y="0"/>
                  </a:moveTo>
                  <a:lnTo>
                    <a:pt x="736600" y="812800"/>
                  </a:lnTo>
                  <a:lnTo>
                    <a:pt x="368300" y="685800"/>
                  </a:lnTo>
                  <a:lnTo>
                    <a:pt x="0" y="812800"/>
                  </a:lnTo>
                  <a:lnTo>
                    <a:pt x="0" y="0"/>
                  </a:lnTo>
                  <a:lnTo>
                    <a:pt x="736600" y="0"/>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txBox="1"/>
            <p:nvPr/>
          </p:nvSpPr>
          <p:spPr>
            <a:xfrm>
              <a:off x="0" y="-57150"/>
              <a:ext cx="736500" cy="743100"/>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4" name="Google Shape;84;p2"/>
          <p:cNvGrpSpPr/>
          <p:nvPr/>
        </p:nvGrpSpPr>
        <p:grpSpPr>
          <a:xfrm>
            <a:off x="962616" y="4712911"/>
            <a:ext cx="430469" cy="508399"/>
            <a:chOff x="0" y="-57150"/>
            <a:chExt cx="736600" cy="869950"/>
          </a:xfrm>
        </p:grpSpPr>
        <p:sp>
          <p:nvSpPr>
            <p:cNvPr id="85" name="Google Shape;85;p2"/>
            <p:cNvSpPr/>
            <p:nvPr/>
          </p:nvSpPr>
          <p:spPr>
            <a:xfrm>
              <a:off x="0" y="0"/>
              <a:ext cx="736600" cy="812800"/>
            </a:xfrm>
            <a:custGeom>
              <a:avLst/>
              <a:gdLst/>
              <a:ahLst/>
              <a:cxnLst/>
              <a:rect l="l" t="t" r="r" b="b"/>
              <a:pathLst>
                <a:path w="736600" h="812800" extrusionOk="0">
                  <a:moveTo>
                    <a:pt x="736600" y="0"/>
                  </a:moveTo>
                  <a:lnTo>
                    <a:pt x="736600" y="812800"/>
                  </a:lnTo>
                  <a:lnTo>
                    <a:pt x="368300" y="685800"/>
                  </a:lnTo>
                  <a:lnTo>
                    <a:pt x="0" y="812800"/>
                  </a:lnTo>
                  <a:lnTo>
                    <a:pt x="0" y="0"/>
                  </a:lnTo>
                  <a:lnTo>
                    <a:pt x="736600" y="0"/>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2"/>
            <p:cNvSpPr txBox="1"/>
            <p:nvPr/>
          </p:nvSpPr>
          <p:spPr>
            <a:xfrm>
              <a:off x="0" y="-57150"/>
              <a:ext cx="736500" cy="743100"/>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a:spLocks noGrp="1"/>
          </p:cNvSpPr>
          <p:nvPr>
            <p:ph type="body" idx="1"/>
          </p:nvPr>
        </p:nvSpPr>
        <p:spPr>
          <a:xfrm>
            <a:off x="6243637" y="1106886"/>
            <a:ext cx="11787263" cy="9180113"/>
          </a:xfrm>
          <a:prstGeom prst="rect">
            <a:avLst/>
          </a:prstGeom>
          <a:noFill/>
          <a:ln>
            <a:noFill/>
          </a:ln>
        </p:spPr>
        <p:txBody>
          <a:bodyPr spcFirstLastPara="1" wrap="square" lIns="91425" tIns="45700" rIns="91425" bIns="45700" anchor="t" anchorCtr="0">
            <a:normAutofit/>
          </a:bodyPr>
          <a:lstStyle/>
          <a:p>
            <a:pPr marL="457200" lvl="0" indent="-438150" algn="l" rtl="0">
              <a:lnSpc>
                <a:spcPct val="100000"/>
              </a:lnSpc>
              <a:spcBef>
                <a:spcPts val="360"/>
              </a:spcBef>
              <a:spcAft>
                <a:spcPts val="0"/>
              </a:spcAft>
              <a:buSzPts val="3300"/>
              <a:buChar char="●"/>
            </a:pPr>
            <a:r>
              <a:rPr lang="en-US" sz="2800"/>
              <a:t>Stone-Robinson Elementary School was created in 1961 when two smaller schools, Overton and Cismont were consolidated. A committee of citizens  agreed that the school would be named for both Mary L. Stone and Rev. Leslie Robinson. The school remained segregated until 1966.</a:t>
            </a:r>
            <a:endParaRPr/>
          </a:p>
          <a:p>
            <a:pPr marL="457200" lvl="0" indent="-438150" algn="l" rtl="0">
              <a:lnSpc>
                <a:spcPct val="100000"/>
              </a:lnSpc>
              <a:spcBef>
                <a:spcPts val="360"/>
              </a:spcBef>
              <a:spcAft>
                <a:spcPts val="0"/>
              </a:spcAft>
              <a:buSzPts val="3300"/>
              <a:buChar char="●"/>
            </a:pPr>
            <a:r>
              <a:rPr lang="en-US" sz="2800" b="1"/>
              <a:t>Mary L. Stone (1873-1940) </a:t>
            </a:r>
            <a:r>
              <a:rPr lang="en-US" sz="2800"/>
              <a:t>was the matriarch of the Stone family of Morven, on which the Overton School was located.  She was very active in the Garden Club and frequently shared the grounds and gardens with local school children.  In her later years she would serve the community as a librarian.</a:t>
            </a:r>
            <a:endParaRPr sz="2800" b="1"/>
          </a:p>
          <a:p>
            <a:pPr marL="457200" lvl="0" indent="-438150" algn="l" rtl="0">
              <a:lnSpc>
                <a:spcPct val="100000"/>
              </a:lnSpc>
              <a:spcBef>
                <a:spcPts val="0"/>
              </a:spcBef>
              <a:spcAft>
                <a:spcPts val="0"/>
              </a:spcAft>
              <a:buSzPts val="3300"/>
              <a:buChar char="●"/>
            </a:pPr>
            <a:r>
              <a:rPr lang="en-US" sz="2800" b="1"/>
              <a:t>Rev. Frank L. Robinson (1874-1960) </a:t>
            </a:r>
            <a:r>
              <a:rPr lang="en-US" sz="2800"/>
              <a:t>was the rector at Grace Church in Keswick from 1910. He took a great interest in the Cismont School, visiting regularly. He married Mabel Graeme Farrish, and they had one son, Francis Leslie Robinson, Jr. </a:t>
            </a:r>
            <a:endParaRPr/>
          </a:p>
          <a:p>
            <a:pPr marL="457200" lvl="0" indent="-438150" algn="l" rtl="0">
              <a:lnSpc>
                <a:spcPct val="100000"/>
              </a:lnSpc>
              <a:spcBef>
                <a:spcPts val="0"/>
              </a:spcBef>
              <a:spcAft>
                <a:spcPts val="0"/>
              </a:spcAft>
              <a:buSzPts val="3300"/>
              <a:buChar char="●"/>
            </a:pPr>
            <a:r>
              <a:rPr lang="en-US" sz="2800"/>
              <a:t>A review commissioned by the ACPS school board and conducted by Murphy et. al,  indicated  neither of these individuals were actively involved in schools and revealed no quotes or articles out of line with ACPS values.</a:t>
            </a:r>
            <a:endParaRPr/>
          </a:p>
          <a:p>
            <a:pPr marL="19050" lvl="0" indent="0" algn="l" rtl="0">
              <a:lnSpc>
                <a:spcPct val="100000"/>
              </a:lnSpc>
              <a:spcBef>
                <a:spcPts val="0"/>
              </a:spcBef>
              <a:spcAft>
                <a:spcPts val="0"/>
              </a:spcAft>
              <a:buSzPts val="3300"/>
              <a:buNone/>
            </a:pPr>
            <a:endParaRPr sz="3000" b="0" i="0">
              <a:solidFill>
                <a:schemeClr val="dk1"/>
              </a:solidFill>
              <a:latin typeface="Assistant"/>
              <a:ea typeface="Assistant"/>
              <a:cs typeface="Assistant"/>
              <a:sym typeface="Assistant"/>
            </a:endParaRPr>
          </a:p>
          <a:p>
            <a:pPr marL="457200" lvl="0" indent="-438150" algn="l" rtl="0">
              <a:lnSpc>
                <a:spcPct val="100000"/>
              </a:lnSpc>
              <a:spcBef>
                <a:spcPts val="0"/>
              </a:spcBef>
              <a:spcAft>
                <a:spcPts val="0"/>
              </a:spcAft>
              <a:buSzPts val="3300"/>
              <a:buChar char="●"/>
            </a:pPr>
            <a:r>
              <a:rPr lang="en-US" sz="3200" b="1" i="1"/>
              <a:t>This name is consistent with ACPS values of Equity, Excellence, Family and Community, Wellness and is recommended for RETENTION.</a:t>
            </a:r>
            <a:endParaRPr sz="3200"/>
          </a:p>
        </p:txBody>
      </p:sp>
      <p:sp>
        <p:nvSpPr>
          <p:cNvPr id="309" name="Google Shape;309;p18"/>
          <p:cNvSpPr txBox="1">
            <a:spLocks noGrp="1"/>
          </p:cNvSpPr>
          <p:nvPr>
            <p:ph type="title"/>
          </p:nvPr>
        </p:nvSpPr>
        <p:spPr>
          <a:xfrm>
            <a:off x="5829300" y="138037"/>
            <a:ext cx="14700976" cy="5906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sz="7200"/>
              <a:t>Stone-Robinson Elementary</a:t>
            </a:r>
            <a:endParaRPr sz="7200"/>
          </a:p>
        </p:txBody>
      </p:sp>
      <p:pic>
        <p:nvPicPr>
          <p:cNvPr id="310" name="Google Shape;310;p18"/>
          <p:cNvPicPr preferRelativeResize="0"/>
          <p:nvPr/>
        </p:nvPicPr>
        <p:blipFill rotWithShape="1">
          <a:blip r:embed="rId3">
            <a:alphaModFix/>
          </a:blip>
          <a:srcRect/>
          <a:stretch/>
        </p:blipFill>
        <p:spPr>
          <a:xfrm>
            <a:off x="257099" y="3124457"/>
            <a:ext cx="5443613" cy="3062032"/>
          </a:xfrm>
          <a:prstGeom prst="rect">
            <a:avLst/>
          </a:prstGeom>
          <a:noFill/>
          <a:ln>
            <a:noFill/>
          </a:ln>
        </p:spPr>
      </p:pic>
      <p:sp>
        <p:nvSpPr>
          <p:cNvPr id="311" name="Google Shape;311;p18"/>
          <p:cNvSpPr txBox="1"/>
          <p:nvPr/>
        </p:nvSpPr>
        <p:spPr>
          <a:xfrm>
            <a:off x="407400" y="1324075"/>
            <a:ext cx="3000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chemeClr val="lt1"/>
                </a:solidFill>
                <a:latin typeface="Arial"/>
                <a:ea typeface="Arial"/>
                <a:cs typeface="Arial"/>
                <a:sym typeface="Arial"/>
              </a:rPr>
              <a:t>Est. 1961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a:spLocks noGrp="1"/>
          </p:cNvSpPr>
          <p:nvPr>
            <p:ph type="body" idx="1"/>
          </p:nvPr>
        </p:nvSpPr>
        <p:spPr>
          <a:xfrm>
            <a:off x="6243637" y="1106886"/>
            <a:ext cx="11787263" cy="9180113"/>
          </a:xfrm>
          <a:prstGeom prst="rect">
            <a:avLst/>
          </a:prstGeom>
          <a:noFill/>
          <a:ln>
            <a:noFill/>
          </a:ln>
        </p:spPr>
        <p:txBody>
          <a:bodyPr spcFirstLastPara="1" wrap="square" lIns="91425" tIns="45700" rIns="91425" bIns="45700" anchor="t" anchorCtr="0">
            <a:normAutofit/>
          </a:bodyPr>
          <a:lstStyle/>
          <a:p>
            <a:pPr marL="457200" lvl="0" indent="-438150" algn="l" rtl="0">
              <a:lnSpc>
                <a:spcPct val="100000"/>
              </a:lnSpc>
              <a:spcBef>
                <a:spcPts val="360"/>
              </a:spcBef>
              <a:spcAft>
                <a:spcPts val="0"/>
              </a:spcAft>
              <a:buSzPts val="3300"/>
              <a:buChar char="●"/>
            </a:pPr>
            <a:r>
              <a:rPr lang="en-US" sz="2800" b="0" i="0" u="none" strike="noStrike" cap="none">
                <a:solidFill>
                  <a:srgbClr val="000000"/>
                </a:solidFill>
                <a:latin typeface="Assistant"/>
                <a:ea typeface="Assistant"/>
                <a:cs typeface="Assistant"/>
                <a:sym typeface="Assistant"/>
              </a:rPr>
              <a:t>Opened as a joint City/County  High School fo</a:t>
            </a:r>
            <a:r>
              <a:rPr lang="en-US" sz="2800">
                <a:latin typeface="Assistant"/>
                <a:ea typeface="Assistant"/>
                <a:cs typeface="Assistant"/>
                <a:sym typeface="Assistant"/>
              </a:rPr>
              <a:t>r Blacks in 1951, the school was named for a prominent African-American businessman whose property was condemned and then purchased by the city over the objection of his widow to build the school   It was renamed Jackson P. Burley Middle School when acquired by ACPS as a middle school in 1974.</a:t>
            </a:r>
            <a:endParaRPr sz="2800"/>
          </a:p>
          <a:p>
            <a:pPr marL="457200" lvl="0" indent="-228600" algn="l" rtl="0">
              <a:lnSpc>
                <a:spcPct val="100000"/>
              </a:lnSpc>
              <a:spcBef>
                <a:spcPts val="360"/>
              </a:spcBef>
              <a:spcAft>
                <a:spcPts val="0"/>
              </a:spcAft>
              <a:buSzPts val="3300"/>
              <a:buNone/>
            </a:pPr>
            <a:endParaRPr sz="2800"/>
          </a:p>
          <a:p>
            <a:pPr marL="457200" lvl="0" indent="-438150" algn="l" rtl="0">
              <a:lnSpc>
                <a:spcPct val="100000"/>
              </a:lnSpc>
              <a:spcBef>
                <a:spcPts val="0"/>
              </a:spcBef>
              <a:spcAft>
                <a:spcPts val="0"/>
              </a:spcAft>
              <a:buSzPts val="3300"/>
              <a:buChar char="●"/>
            </a:pPr>
            <a:r>
              <a:rPr lang="en-US" sz="2800" b="1"/>
              <a:t>Jackson P. Burley (1929-1996) </a:t>
            </a:r>
            <a:r>
              <a:rPr lang="en-US" sz="2800"/>
              <a:t>According to the Daily Progress, June 2, 1950, Burley was a native of Albemarle County born in 1863. He studied at Hampton Institute and following his graduation began his long career as a teacher. He later moved back to Albemarle County, and taught agriculture at the Albemarle Training School for nineteen years before retiring in 1937 As a life-long educator and community leader, the committee agreed that it was most fitting to name the new high school for him. It was also appropriate as most of the land where Burley stands had belonged to Jackson P. Burley and his family.</a:t>
            </a:r>
            <a:endParaRPr/>
          </a:p>
          <a:p>
            <a:pPr marL="19050" lvl="0" indent="0" algn="l" rtl="0">
              <a:lnSpc>
                <a:spcPct val="100000"/>
              </a:lnSpc>
              <a:spcBef>
                <a:spcPts val="0"/>
              </a:spcBef>
              <a:spcAft>
                <a:spcPts val="0"/>
              </a:spcAft>
              <a:buSzPts val="3300"/>
              <a:buNone/>
            </a:pPr>
            <a:endParaRPr sz="2800" b="0" i="0">
              <a:solidFill>
                <a:schemeClr val="dk1"/>
              </a:solidFill>
              <a:latin typeface="Assistant"/>
              <a:ea typeface="Assistant"/>
              <a:cs typeface="Assistant"/>
              <a:sym typeface="Assistant"/>
            </a:endParaRPr>
          </a:p>
          <a:p>
            <a:pPr marL="457200" lvl="0" indent="-438150" algn="l" rtl="0">
              <a:lnSpc>
                <a:spcPct val="100000"/>
              </a:lnSpc>
              <a:spcBef>
                <a:spcPts val="0"/>
              </a:spcBef>
              <a:spcAft>
                <a:spcPts val="0"/>
              </a:spcAft>
              <a:buSzPts val="3300"/>
              <a:buChar char="●"/>
            </a:pPr>
            <a:r>
              <a:rPr lang="en-US" sz="2800" b="1" i="1"/>
              <a:t>This name is consistent with ACPS values of Equity, Excellence, Family and Community, Wellness and is recommended for RETENTION.</a:t>
            </a:r>
            <a:endParaRPr sz="2800"/>
          </a:p>
        </p:txBody>
      </p:sp>
      <p:sp>
        <p:nvSpPr>
          <p:cNvPr id="317" name="Google Shape;317;p19"/>
          <p:cNvSpPr txBox="1">
            <a:spLocks noGrp="1"/>
          </p:cNvSpPr>
          <p:nvPr>
            <p:ph type="title"/>
          </p:nvPr>
        </p:nvSpPr>
        <p:spPr>
          <a:xfrm>
            <a:off x="6788426" y="0"/>
            <a:ext cx="13741850" cy="7653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500"/>
              <a:buNone/>
            </a:pPr>
            <a:r>
              <a:rPr lang="en-US" sz="7200"/>
              <a:t>Jackson P. Burley Middle</a:t>
            </a:r>
            <a:endParaRPr sz="7200"/>
          </a:p>
        </p:txBody>
      </p:sp>
      <p:pic>
        <p:nvPicPr>
          <p:cNvPr id="318" name="Google Shape;318;p19"/>
          <p:cNvPicPr preferRelativeResize="0"/>
          <p:nvPr/>
        </p:nvPicPr>
        <p:blipFill rotWithShape="1">
          <a:blip r:embed="rId3">
            <a:alphaModFix/>
          </a:blip>
          <a:srcRect/>
          <a:stretch/>
        </p:blipFill>
        <p:spPr>
          <a:xfrm>
            <a:off x="0" y="6516303"/>
            <a:ext cx="5660978" cy="3767123"/>
          </a:xfrm>
          <a:prstGeom prst="rect">
            <a:avLst/>
          </a:prstGeom>
          <a:noFill/>
          <a:ln>
            <a:noFill/>
          </a:ln>
        </p:spPr>
      </p:pic>
      <p:pic>
        <p:nvPicPr>
          <p:cNvPr id="319" name="Google Shape;319;p19"/>
          <p:cNvPicPr preferRelativeResize="0"/>
          <p:nvPr/>
        </p:nvPicPr>
        <p:blipFill rotWithShape="1">
          <a:blip r:embed="rId4">
            <a:alphaModFix/>
          </a:blip>
          <a:srcRect/>
          <a:stretch/>
        </p:blipFill>
        <p:spPr>
          <a:xfrm>
            <a:off x="1928" y="3573"/>
            <a:ext cx="5827372" cy="3877851"/>
          </a:xfrm>
          <a:prstGeom prst="rect">
            <a:avLst/>
          </a:prstGeom>
          <a:noFill/>
          <a:ln>
            <a:noFill/>
          </a:ln>
        </p:spPr>
      </p:pic>
      <p:pic>
        <p:nvPicPr>
          <p:cNvPr id="320" name="Google Shape;320;p19" descr="Home - Jackson P. Burley Middle School"/>
          <p:cNvPicPr preferRelativeResize="0"/>
          <p:nvPr/>
        </p:nvPicPr>
        <p:blipFill rotWithShape="1">
          <a:blip r:embed="rId5">
            <a:alphaModFix/>
          </a:blip>
          <a:srcRect l="18108" t="-264" r="16377" b="63248"/>
          <a:stretch/>
        </p:blipFill>
        <p:spPr>
          <a:xfrm>
            <a:off x="873048" y="3546547"/>
            <a:ext cx="3405630" cy="3193906"/>
          </a:xfrm>
          <a:prstGeom prst="rect">
            <a:avLst/>
          </a:prstGeom>
          <a:noFill/>
          <a:ln>
            <a:noFill/>
          </a:ln>
        </p:spPr>
      </p:pic>
      <p:sp>
        <p:nvSpPr>
          <p:cNvPr id="321" name="Google Shape;321;p19"/>
          <p:cNvSpPr txBox="1"/>
          <p:nvPr/>
        </p:nvSpPr>
        <p:spPr>
          <a:xfrm>
            <a:off x="0" y="0"/>
            <a:ext cx="3000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Arial"/>
                <a:ea typeface="Arial"/>
                <a:cs typeface="Arial"/>
                <a:sym typeface="Arial"/>
              </a:rPr>
              <a:t>Est. 1974</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0"/>
          <p:cNvSpPr/>
          <p:nvPr/>
        </p:nvSpPr>
        <p:spPr>
          <a:xfrm>
            <a:off x="0" y="-495100"/>
            <a:ext cx="18280075" cy="10326324"/>
          </a:xfrm>
          <a:custGeom>
            <a:avLst/>
            <a:gdLst/>
            <a:ahLst/>
            <a:cxnLst/>
            <a:rect l="l" t="t" r="r" b="b"/>
            <a:pathLst>
              <a:path w="8971816" h="1534372" extrusionOk="0">
                <a:moveTo>
                  <a:pt x="0" y="0"/>
                </a:moveTo>
                <a:lnTo>
                  <a:pt x="8971816" y="0"/>
                </a:lnTo>
                <a:lnTo>
                  <a:pt x="8971816" y="1534372"/>
                </a:lnTo>
                <a:lnTo>
                  <a:pt x="0" y="1534372"/>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327" name="Google Shape;327;p20"/>
          <p:cNvCxnSpPr/>
          <p:nvPr/>
        </p:nvCxnSpPr>
        <p:spPr>
          <a:xfrm rot="-5400000">
            <a:off x="3123243" y="6406520"/>
            <a:ext cx="6195557" cy="0"/>
          </a:xfrm>
          <a:prstGeom prst="straightConnector1">
            <a:avLst/>
          </a:prstGeom>
          <a:noFill/>
          <a:ln w="9525" cap="flat" cmpd="sng">
            <a:solidFill>
              <a:srgbClr val="FFFFFF"/>
            </a:solidFill>
            <a:prstDash val="solid"/>
            <a:round/>
            <a:headEnd type="none" w="sm" len="sm"/>
            <a:tailEnd type="none" w="sm" len="sm"/>
          </a:ln>
        </p:spPr>
      </p:cxnSp>
      <p:cxnSp>
        <p:nvCxnSpPr>
          <p:cNvPr id="328" name="Google Shape;328;p20"/>
          <p:cNvCxnSpPr/>
          <p:nvPr/>
        </p:nvCxnSpPr>
        <p:spPr>
          <a:xfrm rot="-5400000">
            <a:off x="8946481" y="6406520"/>
            <a:ext cx="6195557" cy="0"/>
          </a:xfrm>
          <a:prstGeom prst="straightConnector1">
            <a:avLst/>
          </a:prstGeom>
          <a:noFill/>
          <a:ln w="9525" cap="flat" cmpd="sng">
            <a:solidFill>
              <a:srgbClr val="FFFFFF"/>
            </a:solidFill>
            <a:prstDash val="solid"/>
            <a:round/>
            <a:headEnd type="none" w="sm" len="sm"/>
            <a:tailEnd type="none" w="sm" len="sm"/>
          </a:ln>
        </p:spPr>
      </p:cxnSp>
      <p:grpSp>
        <p:nvGrpSpPr>
          <p:cNvPr id="329" name="Google Shape;329;p20"/>
          <p:cNvGrpSpPr/>
          <p:nvPr/>
        </p:nvGrpSpPr>
        <p:grpSpPr>
          <a:xfrm>
            <a:off x="7677972" y="2919480"/>
            <a:ext cx="2325310" cy="2335733"/>
            <a:chOff x="6947" y="0"/>
            <a:chExt cx="3100414" cy="3114311"/>
          </a:xfrm>
        </p:grpSpPr>
        <p:grpSp>
          <p:nvGrpSpPr>
            <p:cNvPr id="330" name="Google Shape;330;p20"/>
            <p:cNvGrpSpPr/>
            <p:nvPr/>
          </p:nvGrpSpPr>
          <p:grpSpPr>
            <a:xfrm>
              <a:off x="6947" y="0"/>
              <a:ext cx="3100414" cy="3114311"/>
              <a:chOff x="1813" y="0"/>
              <a:chExt cx="809173" cy="812800"/>
            </a:xfrm>
          </p:grpSpPr>
          <p:sp>
            <p:nvSpPr>
              <p:cNvPr id="331" name="Google Shape;331;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0"/>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33" name="Google Shape;333;p20"/>
            <p:cNvSpPr/>
            <p:nvPr/>
          </p:nvSpPr>
          <p:spPr>
            <a:xfrm rot="4226047">
              <a:off x="788924" y="390429"/>
              <a:ext cx="1680854" cy="2050363"/>
            </a:xfrm>
            <a:custGeom>
              <a:avLst/>
              <a:gdLst/>
              <a:ahLst/>
              <a:cxnLst/>
              <a:rect l="l" t="t" r="r" b="b"/>
              <a:pathLst>
                <a:path w="1680854" h="2050364" extrusionOk="0">
                  <a:moveTo>
                    <a:pt x="1680854" y="1630295"/>
                  </a:moveTo>
                  <a:lnTo>
                    <a:pt x="1680854" y="1722385"/>
                  </a:lnTo>
                  <a:cubicBezTo>
                    <a:pt x="1680854" y="1760017"/>
                    <a:pt x="1654795" y="1790591"/>
                    <a:pt x="1622744" y="1790591"/>
                  </a:cubicBezTo>
                  <a:lnTo>
                    <a:pt x="1177764" y="1790591"/>
                  </a:lnTo>
                  <a:cubicBezTo>
                    <a:pt x="1165986" y="1818005"/>
                    <a:pt x="1153510" y="1845459"/>
                    <a:pt x="1140295" y="1872955"/>
                  </a:cubicBezTo>
                  <a:cubicBezTo>
                    <a:pt x="1135986" y="1881902"/>
                    <a:pt x="1129831" y="1889863"/>
                    <a:pt x="1122033" y="1896634"/>
                  </a:cubicBezTo>
                  <a:cubicBezTo>
                    <a:pt x="1107957" y="1908864"/>
                    <a:pt x="1089736" y="1915922"/>
                    <a:pt x="1070325" y="1916990"/>
                  </a:cubicBezTo>
                  <a:lnTo>
                    <a:pt x="1070325" y="2008341"/>
                  </a:lnTo>
                  <a:cubicBezTo>
                    <a:pt x="1070325" y="2031528"/>
                    <a:pt x="1051447" y="2050365"/>
                    <a:pt x="1028301" y="2050365"/>
                  </a:cubicBezTo>
                  <a:lnTo>
                    <a:pt x="652553" y="2050365"/>
                  </a:lnTo>
                  <a:cubicBezTo>
                    <a:pt x="629407" y="2050365"/>
                    <a:pt x="610530" y="2031528"/>
                    <a:pt x="610530" y="2008341"/>
                  </a:cubicBezTo>
                  <a:lnTo>
                    <a:pt x="610530" y="1917031"/>
                  </a:lnTo>
                  <a:cubicBezTo>
                    <a:pt x="579956" y="1915348"/>
                    <a:pt x="552830" y="1898440"/>
                    <a:pt x="540518" y="1872955"/>
                  </a:cubicBezTo>
                  <a:cubicBezTo>
                    <a:pt x="527304" y="1845459"/>
                    <a:pt x="514869" y="1818005"/>
                    <a:pt x="503050" y="1790591"/>
                  </a:cubicBezTo>
                  <a:lnTo>
                    <a:pt x="58111" y="1790591"/>
                  </a:lnTo>
                  <a:cubicBezTo>
                    <a:pt x="26059" y="1790591"/>
                    <a:pt x="0" y="1760017"/>
                    <a:pt x="0" y="1722385"/>
                  </a:cubicBezTo>
                  <a:lnTo>
                    <a:pt x="0" y="1630295"/>
                  </a:lnTo>
                  <a:cubicBezTo>
                    <a:pt x="0" y="1607724"/>
                    <a:pt x="6320" y="1585604"/>
                    <a:pt x="17770" y="1567998"/>
                  </a:cubicBezTo>
                  <a:lnTo>
                    <a:pt x="364381" y="1033062"/>
                  </a:lnTo>
                  <a:cubicBezTo>
                    <a:pt x="372588" y="926033"/>
                    <a:pt x="392944" y="816584"/>
                    <a:pt x="425159" y="706436"/>
                  </a:cubicBezTo>
                  <a:cubicBezTo>
                    <a:pt x="459426" y="589354"/>
                    <a:pt x="507154" y="471122"/>
                    <a:pt x="567029" y="355024"/>
                  </a:cubicBezTo>
                  <a:cubicBezTo>
                    <a:pt x="668722" y="157957"/>
                    <a:pt x="770744" y="34513"/>
                    <a:pt x="775012" y="29384"/>
                  </a:cubicBezTo>
                  <a:cubicBezTo>
                    <a:pt x="790401" y="10957"/>
                    <a:pt x="814819" y="0"/>
                    <a:pt x="840427" y="0"/>
                  </a:cubicBezTo>
                  <a:cubicBezTo>
                    <a:pt x="866035" y="0"/>
                    <a:pt x="890494" y="10957"/>
                    <a:pt x="905802" y="29384"/>
                  </a:cubicBezTo>
                  <a:cubicBezTo>
                    <a:pt x="909987" y="34390"/>
                    <a:pt x="1010983" y="155741"/>
                    <a:pt x="1113826" y="355024"/>
                  </a:cubicBezTo>
                  <a:cubicBezTo>
                    <a:pt x="1173701" y="471163"/>
                    <a:pt x="1221429" y="589395"/>
                    <a:pt x="1255696" y="706477"/>
                  </a:cubicBezTo>
                  <a:cubicBezTo>
                    <a:pt x="1287911" y="816584"/>
                    <a:pt x="1308266" y="926033"/>
                    <a:pt x="1316474" y="1033062"/>
                  </a:cubicBezTo>
                  <a:lnTo>
                    <a:pt x="1663126" y="1567998"/>
                  </a:lnTo>
                  <a:cubicBezTo>
                    <a:pt x="1674535" y="1585604"/>
                    <a:pt x="1680854" y="1607724"/>
                    <a:pt x="1680854" y="1630295"/>
                  </a:cubicBezTo>
                  <a:close/>
                </a:path>
              </a:pathLst>
            </a:custGeom>
            <a:solidFill>
              <a:srgbClr val="0C48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 name="Google Shape;334;p20"/>
            <p:cNvSpPr/>
            <p:nvPr/>
          </p:nvSpPr>
          <p:spPr>
            <a:xfrm rot="4226047">
              <a:off x="788924" y="390429"/>
              <a:ext cx="1680854" cy="2050363"/>
            </a:xfrm>
            <a:custGeom>
              <a:avLst/>
              <a:gdLst/>
              <a:ahLst/>
              <a:cxnLst/>
              <a:rect l="l" t="t" r="r" b="b"/>
              <a:pathLst>
                <a:path w="1680854" h="2050364" extrusionOk="0">
                  <a:moveTo>
                    <a:pt x="1663126" y="1567998"/>
                  </a:moveTo>
                  <a:lnTo>
                    <a:pt x="1316474" y="1033062"/>
                  </a:lnTo>
                  <a:cubicBezTo>
                    <a:pt x="1308266" y="926033"/>
                    <a:pt x="1287911" y="816584"/>
                    <a:pt x="1255696" y="706477"/>
                  </a:cubicBezTo>
                  <a:cubicBezTo>
                    <a:pt x="1221429" y="589395"/>
                    <a:pt x="1173701" y="471163"/>
                    <a:pt x="1113826" y="355024"/>
                  </a:cubicBezTo>
                  <a:cubicBezTo>
                    <a:pt x="1010983" y="155741"/>
                    <a:pt x="909987" y="34390"/>
                    <a:pt x="905802" y="29384"/>
                  </a:cubicBezTo>
                  <a:cubicBezTo>
                    <a:pt x="890494" y="10957"/>
                    <a:pt x="866035" y="0"/>
                    <a:pt x="840427" y="0"/>
                  </a:cubicBezTo>
                  <a:cubicBezTo>
                    <a:pt x="814819" y="0"/>
                    <a:pt x="790401" y="10957"/>
                    <a:pt x="775012" y="29384"/>
                  </a:cubicBezTo>
                  <a:cubicBezTo>
                    <a:pt x="770744" y="34513"/>
                    <a:pt x="668722" y="157957"/>
                    <a:pt x="567029" y="355024"/>
                  </a:cubicBezTo>
                  <a:cubicBezTo>
                    <a:pt x="507154" y="471122"/>
                    <a:pt x="459426" y="589354"/>
                    <a:pt x="425159" y="706436"/>
                  </a:cubicBezTo>
                  <a:cubicBezTo>
                    <a:pt x="392944" y="816584"/>
                    <a:pt x="372588" y="926033"/>
                    <a:pt x="364381" y="1033062"/>
                  </a:cubicBezTo>
                  <a:lnTo>
                    <a:pt x="17770" y="1567998"/>
                  </a:lnTo>
                  <a:cubicBezTo>
                    <a:pt x="6320" y="1585604"/>
                    <a:pt x="0" y="1607724"/>
                    <a:pt x="0" y="1630295"/>
                  </a:cubicBezTo>
                  <a:lnTo>
                    <a:pt x="0" y="1722385"/>
                  </a:lnTo>
                  <a:cubicBezTo>
                    <a:pt x="0" y="1760017"/>
                    <a:pt x="26059" y="1790591"/>
                    <a:pt x="58111" y="1790591"/>
                  </a:cubicBezTo>
                  <a:lnTo>
                    <a:pt x="503050" y="1790591"/>
                  </a:lnTo>
                  <a:cubicBezTo>
                    <a:pt x="514869" y="1818005"/>
                    <a:pt x="527304" y="1845459"/>
                    <a:pt x="540518" y="1872955"/>
                  </a:cubicBezTo>
                  <a:cubicBezTo>
                    <a:pt x="552830" y="1898440"/>
                    <a:pt x="579956" y="1915348"/>
                    <a:pt x="610530" y="1917031"/>
                  </a:cubicBezTo>
                  <a:lnTo>
                    <a:pt x="610530" y="2008341"/>
                  </a:lnTo>
                  <a:cubicBezTo>
                    <a:pt x="610530" y="2031528"/>
                    <a:pt x="629407" y="2050365"/>
                    <a:pt x="652553" y="2050365"/>
                  </a:cubicBezTo>
                  <a:lnTo>
                    <a:pt x="1028301" y="2050365"/>
                  </a:lnTo>
                  <a:cubicBezTo>
                    <a:pt x="1051447" y="2050365"/>
                    <a:pt x="1070325" y="2031528"/>
                    <a:pt x="1070325" y="2008341"/>
                  </a:cubicBezTo>
                  <a:lnTo>
                    <a:pt x="1070325" y="1916990"/>
                  </a:lnTo>
                  <a:cubicBezTo>
                    <a:pt x="1089736" y="1915922"/>
                    <a:pt x="1107957" y="1908864"/>
                    <a:pt x="1122033" y="1896634"/>
                  </a:cubicBezTo>
                  <a:cubicBezTo>
                    <a:pt x="1129831" y="1889863"/>
                    <a:pt x="1135986" y="1881902"/>
                    <a:pt x="1140295" y="1872955"/>
                  </a:cubicBezTo>
                  <a:cubicBezTo>
                    <a:pt x="1153510" y="1845459"/>
                    <a:pt x="1165986" y="1818005"/>
                    <a:pt x="1177764" y="1790591"/>
                  </a:cubicBezTo>
                  <a:lnTo>
                    <a:pt x="1622744" y="1790591"/>
                  </a:lnTo>
                  <a:cubicBezTo>
                    <a:pt x="1654795" y="1790591"/>
                    <a:pt x="1680854" y="1760017"/>
                    <a:pt x="1680854" y="1722385"/>
                  </a:cubicBezTo>
                  <a:lnTo>
                    <a:pt x="1680854" y="1630295"/>
                  </a:lnTo>
                  <a:cubicBezTo>
                    <a:pt x="1680854" y="1607724"/>
                    <a:pt x="1674535" y="1585604"/>
                    <a:pt x="1663126" y="1567998"/>
                  </a:cubicBezTo>
                  <a:close/>
                  <a:moveTo>
                    <a:pt x="1320413" y="1114564"/>
                  </a:moveTo>
                  <a:lnTo>
                    <a:pt x="1628695" y="1590323"/>
                  </a:lnTo>
                  <a:cubicBezTo>
                    <a:pt x="1632429" y="1596069"/>
                    <a:pt x="1635261" y="1602717"/>
                    <a:pt x="1637148" y="1609776"/>
                  </a:cubicBezTo>
                  <a:lnTo>
                    <a:pt x="1245190" y="1609776"/>
                  </a:lnTo>
                  <a:cubicBezTo>
                    <a:pt x="1295298" y="1450833"/>
                    <a:pt x="1320660" y="1293820"/>
                    <a:pt x="1320660" y="1140583"/>
                  </a:cubicBezTo>
                  <a:cubicBezTo>
                    <a:pt x="1320660" y="1131923"/>
                    <a:pt x="1320578" y="1123264"/>
                    <a:pt x="1320413" y="1114564"/>
                  </a:cubicBezTo>
                  <a:close/>
                  <a:moveTo>
                    <a:pt x="52201" y="1590323"/>
                  </a:moveTo>
                  <a:lnTo>
                    <a:pt x="360441" y="1114564"/>
                  </a:lnTo>
                  <a:cubicBezTo>
                    <a:pt x="360277" y="1123264"/>
                    <a:pt x="360195" y="1131923"/>
                    <a:pt x="360195" y="1140583"/>
                  </a:cubicBezTo>
                  <a:cubicBezTo>
                    <a:pt x="360195" y="1293820"/>
                    <a:pt x="385516" y="1450833"/>
                    <a:pt x="435665" y="1609776"/>
                  </a:cubicBezTo>
                  <a:lnTo>
                    <a:pt x="43706" y="1609776"/>
                  </a:lnTo>
                  <a:cubicBezTo>
                    <a:pt x="45594" y="1602717"/>
                    <a:pt x="48466" y="1596069"/>
                    <a:pt x="52201" y="1590323"/>
                  </a:cubicBezTo>
                  <a:close/>
                  <a:moveTo>
                    <a:pt x="58111" y="1749553"/>
                  </a:moveTo>
                  <a:cubicBezTo>
                    <a:pt x="50026" y="1749553"/>
                    <a:pt x="41038" y="1738390"/>
                    <a:pt x="41038" y="1722385"/>
                  </a:cubicBezTo>
                  <a:lnTo>
                    <a:pt x="41038" y="1650814"/>
                  </a:lnTo>
                  <a:lnTo>
                    <a:pt x="449166" y="1650814"/>
                  </a:lnTo>
                  <a:cubicBezTo>
                    <a:pt x="460370" y="1683686"/>
                    <a:pt x="472640" y="1716599"/>
                    <a:pt x="485937" y="1749553"/>
                  </a:cubicBezTo>
                  <a:lnTo>
                    <a:pt x="58111" y="1749553"/>
                  </a:lnTo>
                  <a:close/>
                  <a:moveTo>
                    <a:pt x="1029286" y="2008341"/>
                  </a:moveTo>
                  <a:cubicBezTo>
                    <a:pt x="1029286" y="2008875"/>
                    <a:pt x="1028835" y="2009326"/>
                    <a:pt x="1028301" y="2009326"/>
                  </a:cubicBezTo>
                  <a:lnTo>
                    <a:pt x="652553" y="2009326"/>
                  </a:lnTo>
                  <a:cubicBezTo>
                    <a:pt x="652020" y="2009326"/>
                    <a:pt x="651568" y="2008875"/>
                    <a:pt x="651568" y="2008341"/>
                  </a:cubicBezTo>
                  <a:lnTo>
                    <a:pt x="651568" y="1917195"/>
                  </a:lnTo>
                  <a:lnTo>
                    <a:pt x="1029286" y="1917195"/>
                  </a:lnTo>
                  <a:lnTo>
                    <a:pt x="1029286" y="2008341"/>
                  </a:lnTo>
                  <a:close/>
                  <a:moveTo>
                    <a:pt x="1103320" y="1855145"/>
                  </a:moveTo>
                  <a:cubicBezTo>
                    <a:pt x="1101432" y="1859043"/>
                    <a:pt x="1098724" y="1862572"/>
                    <a:pt x="1095153" y="1865609"/>
                  </a:cubicBezTo>
                  <a:cubicBezTo>
                    <a:pt x="1087438" y="1872299"/>
                    <a:pt x="1076563" y="1876156"/>
                    <a:pt x="1065318" y="1876156"/>
                  </a:cubicBezTo>
                  <a:lnTo>
                    <a:pt x="1049806" y="1876156"/>
                  </a:lnTo>
                  <a:lnTo>
                    <a:pt x="631049" y="1876156"/>
                  </a:lnTo>
                  <a:lnTo>
                    <a:pt x="615536" y="1876156"/>
                  </a:lnTo>
                  <a:cubicBezTo>
                    <a:pt x="598834" y="1876156"/>
                    <a:pt x="583567" y="1867702"/>
                    <a:pt x="577494" y="1855145"/>
                  </a:cubicBezTo>
                  <a:cubicBezTo>
                    <a:pt x="562556" y="1824119"/>
                    <a:pt x="548603" y="1793094"/>
                    <a:pt x="535552" y="1762151"/>
                  </a:cubicBezTo>
                  <a:cubicBezTo>
                    <a:pt x="535511" y="1762110"/>
                    <a:pt x="535511" y="1762069"/>
                    <a:pt x="535470" y="1762028"/>
                  </a:cubicBezTo>
                  <a:cubicBezTo>
                    <a:pt x="446376" y="1550762"/>
                    <a:pt x="401233" y="1342123"/>
                    <a:pt x="401233" y="1140583"/>
                  </a:cubicBezTo>
                  <a:cubicBezTo>
                    <a:pt x="401233" y="1003719"/>
                    <a:pt x="422532" y="861562"/>
                    <a:pt x="464556" y="717968"/>
                  </a:cubicBezTo>
                  <a:cubicBezTo>
                    <a:pt x="498084" y="603389"/>
                    <a:pt x="544827" y="487619"/>
                    <a:pt x="603512" y="373820"/>
                  </a:cubicBezTo>
                  <a:cubicBezTo>
                    <a:pt x="703153" y="180692"/>
                    <a:pt x="802385" y="60655"/>
                    <a:pt x="806529" y="55648"/>
                  </a:cubicBezTo>
                  <a:cubicBezTo>
                    <a:pt x="814204" y="46497"/>
                    <a:pt x="826843" y="41038"/>
                    <a:pt x="840427" y="41038"/>
                  </a:cubicBezTo>
                  <a:cubicBezTo>
                    <a:pt x="854011" y="41038"/>
                    <a:pt x="866651" y="46497"/>
                    <a:pt x="874284" y="55689"/>
                  </a:cubicBezTo>
                  <a:cubicBezTo>
                    <a:pt x="875310" y="56879"/>
                    <a:pt x="976593" y="178558"/>
                    <a:pt x="1077342" y="373820"/>
                  </a:cubicBezTo>
                  <a:cubicBezTo>
                    <a:pt x="1136028" y="487619"/>
                    <a:pt x="1182770" y="603430"/>
                    <a:pt x="1216299" y="717968"/>
                  </a:cubicBezTo>
                  <a:cubicBezTo>
                    <a:pt x="1258322" y="861562"/>
                    <a:pt x="1279621" y="1003719"/>
                    <a:pt x="1279621" y="1140583"/>
                  </a:cubicBezTo>
                  <a:cubicBezTo>
                    <a:pt x="1279621" y="1371711"/>
                    <a:pt x="1220280" y="1612115"/>
                    <a:pt x="1103320" y="1855145"/>
                  </a:cubicBezTo>
                  <a:close/>
                  <a:moveTo>
                    <a:pt x="1639816" y="1722385"/>
                  </a:moveTo>
                  <a:cubicBezTo>
                    <a:pt x="1639816" y="1738390"/>
                    <a:pt x="1630829" y="1749553"/>
                    <a:pt x="1622744" y="1749553"/>
                  </a:cubicBezTo>
                  <a:lnTo>
                    <a:pt x="1194877" y="1749553"/>
                  </a:lnTo>
                  <a:cubicBezTo>
                    <a:pt x="1208214" y="1716599"/>
                    <a:pt x="1220485" y="1683686"/>
                    <a:pt x="1231688" y="1650814"/>
                  </a:cubicBezTo>
                  <a:lnTo>
                    <a:pt x="1639816" y="1650814"/>
                  </a:lnTo>
                  <a:lnTo>
                    <a:pt x="1639816" y="1722385"/>
                  </a:lnTo>
                  <a:close/>
                  <a:moveTo>
                    <a:pt x="840427" y="587179"/>
                  </a:moveTo>
                  <a:cubicBezTo>
                    <a:pt x="684563" y="587179"/>
                    <a:pt x="557713" y="713987"/>
                    <a:pt x="557713" y="869852"/>
                  </a:cubicBezTo>
                  <a:cubicBezTo>
                    <a:pt x="557713" y="1025757"/>
                    <a:pt x="684563" y="1152566"/>
                    <a:pt x="840427" y="1152566"/>
                  </a:cubicBezTo>
                  <a:cubicBezTo>
                    <a:pt x="996291" y="1152566"/>
                    <a:pt x="1123141" y="1025757"/>
                    <a:pt x="1123141" y="869852"/>
                  </a:cubicBezTo>
                  <a:cubicBezTo>
                    <a:pt x="1123141" y="713987"/>
                    <a:pt x="996291" y="587179"/>
                    <a:pt x="840427" y="587179"/>
                  </a:cubicBezTo>
                  <a:close/>
                  <a:moveTo>
                    <a:pt x="840427" y="1111527"/>
                  </a:moveTo>
                  <a:cubicBezTo>
                    <a:pt x="707175" y="1111527"/>
                    <a:pt x="598752" y="1003104"/>
                    <a:pt x="598752" y="869852"/>
                  </a:cubicBezTo>
                  <a:cubicBezTo>
                    <a:pt x="598752" y="736600"/>
                    <a:pt x="707175" y="628217"/>
                    <a:pt x="840427" y="628217"/>
                  </a:cubicBezTo>
                  <a:cubicBezTo>
                    <a:pt x="973679" y="628217"/>
                    <a:pt x="1082103" y="736600"/>
                    <a:pt x="1082103" y="869852"/>
                  </a:cubicBezTo>
                  <a:cubicBezTo>
                    <a:pt x="1082103" y="1003104"/>
                    <a:pt x="973679" y="1111527"/>
                    <a:pt x="840427" y="1111527"/>
                  </a:cubicBezTo>
                  <a:close/>
                  <a:moveTo>
                    <a:pt x="840427" y="1235997"/>
                  </a:moveTo>
                  <a:cubicBezTo>
                    <a:pt x="738898" y="1235997"/>
                    <a:pt x="656288" y="1318566"/>
                    <a:pt x="656288" y="1420096"/>
                  </a:cubicBezTo>
                  <a:cubicBezTo>
                    <a:pt x="656288" y="1521625"/>
                    <a:pt x="738898" y="1604235"/>
                    <a:pt x="840427" y="1604235"/>
                  </a:cubicBezTo>
                  <a:cubicBezTo>
                    <a:pt x="941956" y="1604235"/>
                    <a:pt x="1024567" y="1521625"/>
                    <a:pt x="1024567" y="1420096"/>
                  </a:cubicBezTo>
                  <a:cubicBezTo>
                    <a:pt x="1024567" y="1318566"/>
                    <a:pt x="941956" y="1235997"/>
                    <a:pt x="840427" y="1235997"/>
                  </a:cubicBezTo>
                  <a:close/>
                  <a:moveTo>
                    <a:pt x="840427" y="1563197"/>
                  </a:moveTo>
                  <a:cubicBezTo>
                    <a:pt x="761510" y="1563197"/>
                    <a:pt x="697326" y="1499013"/>
                    <a:pt x="697326" y="1420096"/>
                  </a:cubicBezTo>
                  <a:cubicBezTo>
                    <a:pt x="697326" y="1341220"/>
                    <a:pt x="761510" y="1277035"/>
                    <a:pt x="840427" y="1277035"/>
                  </a:cubicBezTo>
                  <a:cubicBezTo>
                    <a:pt x="919344" y="1277035"/>
                    <a:pt x="983528" y="1341220"/>
                    <a:pt x="983528" y="1420096"/>
                  </a:cubicBezTo>
                  <a:cubicBezTo>
                    <a:pt x="983528" y="1499013"/>
                    <a:pt x="919344" y="1563197"/>
                    <a:pt x="840427" y="1563197"/>
                  </a:cubicBezTo>
                  <a:close/>
                </a:path>
              </a:pathLst>
            </a:custGeom>
            <a:solidFill>
              <a:srgbClr val="0C48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20"/>
            <p:cNvSpPr/>
            <p:nvPr/>
          </p:nvSpPr>
          <p:spPr>
            <a:xfrm rot="4226047">
              <a:off x="829962" y="431467"/>
              <a:ext cx="1598777" cy="1968286"/>
            </a:xfrm>
            <a:custGeom>
              <a:avLst/>
              <a:gdLst/>
              <a:ahLst/>
              <a:cxnLst/>
              <a:rect l="l" t="t" r="r" b="b"/>
              <a:pathLst>
                <a:path w="1598777" h="1968287" extrusionOk="0">
                  <a:moveTo>
                    <a:pt x="1598777" y="1609776"/>
                  </a:moveTo>
                  <a:lnTo>
                    <a:pt x="1598777" y="1681347"/>
                  </a:lnTo>
                  <a:cubicBezTo>
                    <a:pt x="1598777" y="1697352"/>
                    <a:pt x="1589790" y="1708514"/>
                    <a:pt x="1581706" y="1708514"/>
                  </a:cubicBezTo>
                  <a:lnTo>
                    <a:pt x="1153838" y="1708514"/>
                  </a:lnTo>
                  <a:cubicBezTo>
                    <a:pt x="1167176" y="1675560"/>
                    <a:pt x="1179446" y="1642647"/>
                    <a:pt x="1190650" y="1609776"/>
                  </a:cubicBezTo>
                  <a:lnTo>
                    <a:pt x="1598777" y="1609776"/>
                  </a:lnTo>
                  <a:close/>
                  <a:moveTo>
                    <a:pt x="1204151" y="1568737"/>
                  </a:moveTo>
                  <a:lnTo>
                    <a:pt x="1596110" y="1568737"/>
                  </a:lnTo>
                  <a:cubicBezTo>
                    <a:pt x="1594222" y="1561678"/>
                    <a:pt x="1591391" y="1555030"/>
                    <a:pt x="1587656" y="1549285"/>
                  </a:cubicBezTo>
                  <a:lnTo>
                    <a:pt x="1279375" y="1073526"/>
                  </a:lnTo>
                  <a:cubicBezTo>
                    <a:pt x="1279539" y="1082226"/>
                    <a:pt x="1279621" y="1090885"/>
                    <a:pt x="1279621" y="1099544"/>
                  </a:cubicBezTo>
                  <a:cubicBezTo>
                    <a:pt x="1279621" y="1252782"/>
                    <a:pt x="1254259" y="1409795"/>
                    <a:pt x="1204151" y="1568737"/>
                  </a:cubicBezTo>
                  <a:close/>
                  <a:moveTo>
                    <a:pt x="1238583" y="1099544"/>
                  </a:moveTo>
                  <a:cubicBezTo>
                    <a:pt x="1238583" y="1330673"/>
                    <a:pt x="1179241" y="1571076"/>
                    <a:pt x="1062281" y="1814106"/>
                  </a:cubicBezTo>
                  <a:cubicBezTo>
                    <a:pt x="1060394" y="1818005"/>
                    <a:pt x="1057685" y="1821534"/>
                    <a:pt x="1054115" y="1824571"/>
                  </a:cubicBezTo>
                  <a:cubicBezTo>
                    <a:pt x="1046399" y="1831260"/>
                    <a:pt x="1035524" y="1835118"/>
                    <a:pt x="1024280" y="1835118"/>
                  </a:cubicBezTo>
                  <a:lnTo>
                    <a:pt x="1008767" y="1835118"/>
                  </a:lnTo>
                  <a:lnTo>
                    <a:pt x="590010" y="1835118"/>
                  </a:lnTo>
                  <a:lnTo>
                    <a:pt x="574498" y="1835118"/>
                  </a:lnTo>
                  <a:cubicBezTo>
                    <a:pt x="557795" y="1835118"/>
                    <a:pt x="542529" y="1826664"/>
                    <a:pt x="536455" y="1814106"/>
                  </a:cubicBezTo>
                  <a:cubicBezTo>
                    <a:pt x="521517" y="1783081"/>
                    <a:pt x="507564" y="1752056"/>
                    <a:pt x="494514" y="1721113"/>
                  </a:cubicBezTo>
                  <a:cubicBezTo>
                    <a:pt x="494473" y="1721072"/>
                    <a:pt x="494473" y="1721031"/>
                    <a:pt x="494432" y="1720990"/>
                  </a:cubicBezTo>
                  <a:cubicBezTo>
                    <a:pt x="405337" y="1509724"/>
                    <a:pt x="360195" y="1301084"/>
                    <a:pt x="360195" y="1099544"/>
                  </a:cubicBezTo>
                  <a:cubicBezTo>
                    <a:pt x="360195" y="962681"/>
                    <a:pt x="381494" y="820523"/>
                    <a:pt x="423517" y="676930"/>
                  </a:cubicBezTo>
                  <a:cubicBezTo>
                    <a:pt x="457046" y="562350"/>
                    <a:pt x="503788" y="446581"/>
                    <a:pt x="562474" y="332781"/>
                  </a:cubicBezTo>
                  <a:cubicBezTo>
                    <a:pt x="662115" y="139654"/>
                    <a:pt x="761346" y="19616"/>
                    <a:pt x="765491" y="14610"/>
                  </a:cubicBezTo>
                  <a:cubicBezTo>
                    <a:pt x="773165" y="5458"/>
                    <a:pt x="785805" y="0"/>
                    <a:pt x="799389" y="0"/>
                  </a:cubicBezTo>
                  <a:cubicBezTo>
                    <a:pt x="812972" y="0"/>
                    <a:pt x="825612" y="5458"/>
                    <a:pt x="833245" y="14651"/>
                  </a:cubicBezTo>
                  <a:cubicBezTo>
                    <a:pt x="834271" y="15841"/>
                    <a:pt x="935554" y="137520"/>
                    <a:pt x="1036304" y="332781"/>
                  </a:cubicBezTo>
                  <a:cubicBezTo>
                    <a:pt x="1094989" y="446581"/>
                    <a:pt x="1141732" y="562391"/>
                    <a:pt x="1175260" y="676930"/>
                  </a:cubicBezTo>
                  <a:cubicBezTo>
                    <a:pt x="1217284" y="820523"/>
                    <a:pt x="1238583" y="962681"/>
                    <a:pt x="1238583" y="1099544"/>
                  </a:cubicBezTo>
                  <a:close/>
                  <a:moveTo>
                    <a:pt x="983528" y="1379057"/>
                  </a:moveTo>
                  <a:cubicBezTo>
                    <a:pt x="983528" y="1277528"/>
                    <a:pt x="900918" y="1194958"/>
                    <a:pt x="799389" y="1194958"/>
                  </a:cubicBezTo>
                  <a:cubicBezTo>
                    <a:pt x="697860" y="1194958"/>
                    <a:pt x="615249" y="1277528"/>
                    <a:pt x="615249" y="1379057"/>
                  </a:cubicBezTo>
                  <a:cubicBezTo>
                    <a:pt x="615249" y="1480586"/>
                    <a:pt x="697860" y="1563197"/>
                    <a:pt x="799389" y="1563197"/>
                  </a:cubicBezTo>
                  <a:cubicBezTo>
                    <a:pt x="900918" y="1563197"/>
                    <a:pt x="983528" y="1480586"/>
                    <a:pt x="983528" y="1379057"/>
                  </a:cubicBezTo>
                  <a:close/>
                  <a:moveTo>
                    <a:pt x="1082103" y="828813"/>
                  </a:moveTo>
                  <a:cubicBezTo>
                    <a:pt x="1082103" y="672949"/>
                    <a:pt x="955253" y="546140"/>
                    <a:pt x="799389" y="546140"/>
                  </a:cubicBezTo>
                  <a:cubicBezTo>
                    <a:pt x="643525" y="546140"/>
                    <a:pt x="516675" y="672949"/>
                    <a:pt x="516675" y="828813"/>
                  </a:cubicBezTo>
                  <a:cubicBezTo>
                    <a:pt x="516675" y="984718"/>
                    <a:pt x="643525" y="1111527"/>
                    <a:pt x="799389" y="1111527"/>
                  </a:cubicBezTo>
                  <a:cubicBezTo>
                    <a:pt x="955253" y="1111527"/>
                    <a:pt x="1082103" y="984718"/>
                    <a:pt x="1082103" y="828813"/>
                  </a:cubicBezTo>
                  <a:close/>
                  <a:moveTo>
                    <a:pt x="610530" y="1967303"/>
                  </a:moveTo>
                  <a:cubicBezTo>
                    <a:pt x="610530" y="1967836"/>
                    <a:pt x="610981" y="1968288"/>
                    <a:pt x="611515" y="1968288"/>
                  </a:cubicBezTo>
                  <a:lnTo>
                    <a:pt x="987263" y="1968288"/>
                  </a:lnTo>
                  <a:cubicBezTo>
                    <a:pt x="987796" y="1968288"/>
                    <a:pt x="988248" y="1967836"/>
                    <a:pt x="988248" y="1967303"/>
                  </a:cubicBezTo>
                  <a:lnTo>
                    <a:pt x="988248" y="1876156"/>
                  </a:lnTo>
                  <a:lnTo>
                    <a:pt x="610530" y="1876156"/>
                  </a:lnTo>
                  <a:lnTo>
                    <a:pt x="610530" y="1967303"/>
                  </a:lnTo>
                  <a:close/>
                  <a:moveTo>
                    <a:pt x="799389" y="587179"/>
                  </a:moveTo>
                  <a:cubicBezTo>
                    <a:pt x="666137" y="587179"/>
                    <a:pt x="557713" y="695561"/>
                    <a:pt x="557713" y="828813"/>
                  </a:cubicBezTo>
                  <a:cubicBezTo>
                    <a:pt x="557713" y="962065"/>
                    <a:pt x="666137" y="1070489"/>
                    <a:pt x="799389" y="1070489"/>
                  </a:cubicBezTo>
                  <a:cubicBezTo>
                    <a:pt x="932641" y="1070489"/>
                    <a:pt x="1041064" y="962065"/>
                    <a:pt x="1041064" y="828813"/>
                  </a:cubicBezTo>
                  <a:cubicBezTo>
                    <a:pt x="1041064" y="695561"/>
                    <a:pt x="932641" y="587179"/>
                    <a:pt x="799389" y="587179"/>
                  </a:cubicBezTo>
                  <a:close/>
                  <a:moveTo>
                    <a:pt x="799389" y="1235997"/>
                  </a:moveTo>
                  <a:cubicBezTo>
                    <a:pt x="720472" y="1235997"/>
                    <a:pt x="656288" y="1300181"/>
                    <a:pt x="656288" y="1379057"/>
                  </a:cubicBezTo>
                  <a:cubicBezTo>
                    <a:pt x="656288" y="1457974"/>
                    <a:pt x="720472" y="1522158"/>
                    <a:pt x="799389" y="1522158"/>
                  </a:cubicBezTo>
                  <a:cubicBezTo>
                    <a:pt x="878306" y="1522158"/>
                    <a:pt x="942490" y="1457974"/>
                    <a:pt x="942490" y="1379057"/>
                  </a:cubicBezTo>
                  <a:cubicBezTo>
                    <a:pt x="942490" y="1300181"/>
                    <a:pt x="878306" y="1235997"/>
                    <a:pt x="799389" y="1235997"/>
                  </a:cubicBezTo>
                  <a:close/>
                  <a:moveTo>
                    <a:pt x="0" y="1609776"/>
                  </a:moveTo>
                  <a:lnTo>
                    <a:pt x="0" y="1681347"/>
                  </a:lnTo>
                  <a:cubicBezTo>
                    <a:pt x="0" y="1697352"/>
                    <a:pt x="8987" y="1708514"/>
                    <a:pt x="17072" y="1708514"/>
                  </a:cubicBezTo>
                  <a:lnTo>
                    <a:pt x="444898" y="1708514"/>
                  </a:lnTo>
                  <a:cubicBezTo>
                    <a:pt x="431602" y="1675560"/>
                    <a:pt x="419331" y="1642647"/>
                    <a:pt x="408128" y="1609776"/>
                  </a:cubicBezTo>
                  <a:lnTo>
                    <a:pt x="0" y="1609776"/>
                  </a:lnTo>
                  <a:close/>
                  <a:moveTo>
                    <a:pt x="319156" y="1099544"/>
                  </a:moveTo>
                  <a:cubicBezTo>
                    <a:pt x="319156" y="1090885"/>
                    <a:pt x="319238" y="1082226"/>
                    <a:pt x="319403" y="1073526"/>
                  </a:cubicBezTo>
                  <a:lnTo>
                    <a:pt x="11162" y="1549285"/>
                  </a:lnTo>
                  <a:cubicBezTo>
                    <a:pt x="7428" y="1555030"/>
                    <a:pt x="4555" y="1561678"/>
                    <a:pt x="2668" y="1568737"/>
                  </a:cubicBezTo>
                  <a:lnTo>
                    <a:pt x="394626" y="1568737"/>
                  </a:lnTo>
                  <a:cubicBezTo>
                    <a:pt x="344477" y="1409795"/>
                    <a:pt x="319156" y="1252782"/>
                    <a:pt x="319156" y="10995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36" name="Google Shape;336;p20"/>
          <p:cNvSpPr txBox="1"/>
          <p:nvPr/>
        </p:nvSpPr>
        <p:spPr>
          <a:xfrm>
            <a:off x="1028700" y="1019175"/>
            <a:ext cx="13209000" cy="1154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7500"/>
              <a:buFont typeface="Arial"/>
              <a:buNone/>
            </a:pPr>
            <a:r>
              <a:rPr lang="en-US" sz="7500" b="0" i="0" u="none" strike="noStrike" cap="none">
                <a:solidFill>
                  <a:srgbClr val="F6F6F6"/>
                </a:solidFill>
                <a:latin typeface="Tenor Sans"/>
                <a:ea typeface="Tenor Sans"/>
                <a:cs typeface="Tenor Sans"/>
                <a:sym typeface="Tenor Sans"/>
              </a:rPr>
              <a:t>Recommendation</a:t>
            </a:r>
            <a:endParaRPr sz="1400" b="0" i="0" u="none" strike="noStrike" cap="none">
              <a:solidFill>
                <a:srgbClr val="000000"/>
              </a:solidFill>
              <a:latin typeface="Arial"/>
              <a:ea typeface="Arial"/>
              <a:cs typeface="Arial"/>
              <a:sym typeface="Arial"/>
            </a:endParaRPr>
          </a:p>
        </p:txBody>
      </p:sp>
      <p:sp>
        <p:nvSpPr>
          <p:cNvPr id="337" name="Google Shape;337;p20"/>
          <p:cNvSpPr txBox="1"/>
          <p:nvPr/>
        </p:nvSpPr>
        <p:spPr>
          <a:xfrm>
            <a:off x="1952809" y="6411283"/>
            <a:ext cx="3507900" cy="1185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3500"/>
              <a:buFont typeface="Arial"/>
              <a:buNone/>
            </a:pPr>
            <a:r>
              <a:rPr lang="en-US" sz="3500" b="1" i="0" u="none" strike="noStrike" cap="none">
                <a:solidFill>
                  <a:srgbClr val="F6F6F6"/>
                </a:solidFill>
                <a:latin typeface="Assistant"/>
                <a:ea typeface="Assistant"/>
                <a:cs typeface="Assistant"/>
                <a:sym typeface="Assistant"/>
              </a:rPr>
              <a:t>RETAIN</a:t>
            </a:r>
            <a:endParaRPr sz="3500" b="1" i="0" u="none" strike="noStrike" cap="none">
              <a:solidFill>
                <a:srgbClr val="F6F6F6"/>
              </a:solidFill>
              <a:latin typeface="Assistant"/>
              <a:ea typeface="Assistant"/>
              <a:cs typeface="Assistant"/>
              <a:sym typeface="Assistant"/>
            </a:endParaRPr>
          </a:p>
          <a:p>
            <a:pPr marL="0" marR="0" lvl="0" indent="0" algn="l" rtl="0">
              <a:lnSpc>
                <a:spcPct val="120000"/>
              </a:lnSpc>
              <a:spcBef>
                <a:spcPts val="0"/>
              </a:spcBef>
              <a:spcAft>
                <a:spcPts val="0"/>
              </a:spcAft>
              <a:buClr>
                <a:srgbClr val="000000"/>
              </a:buClr>
              <a:buSzPts val="3500"/>
              <a:buFont typeface="Arial"/>
              <a:buNone/>
            </a:pPr>
            <a:endParaRPr sz="3500" b="1" i="0" u="none" strike="noStrike" cap="none">
              <a:solidFill>
                <a:srgbClr val="F6F6F6"/>
              </a:solidFill>
              <a:latin typeface="Assistant"/>
              <a:ea typeface="Assistant"/>
              <a:cs typeface="Assistant"/>
              <a:sym typeface="Assistant"/>
            </a:endParaRPr>
          </a:p>
        </p:txBody>
      </p:sp>
      <p:sp>
        <p:nvSpPr>
          <p:cNvPr id="338" name="Google Shape;338;p20"/>
          <p:cNvSpPr txBox="1"/>
          <p:nvPr/>
        </p:nvSpPr>
        <p:spPr>
          <a:xfrm>
            <a:off x="367876" y="7653375"/>
            <a:ext cx="4813500" cy="1538700"/>
          </a:xfrm>
          <a:prstGeom prst="rect">
            <a:avLst/>
          </a:prstGeom>
          <a:noFill/>
          <a:ln>
            <a:noFill/>
          </a:ln>
        </p:spPr>
        <p:txBody>
          <a:bodyPr spcFirstLastPara="1" wrap="square" lIns="0" tIns="0" rIns="0" bIns="0" anchor="t" anchorCtr="0">
            <a:spAutoFit/>
          </a:bodyPr>
          <a:lstStyle/>
          <a:p>
            <a:pPr marL="457200" marR="0" lvl="0" indent="-387286" algn="l" rtl="0">
              <a:lnSpc>
                <a:spcPct val="100000"/>
              </a:lnSpc>
              <a:spcBef>
                <a:spcPts val="0"/>
              </a:spcBef>
              <a:spcAft>
                <a:spcPts val="0"/>
              </a:spcAft>
              <a:buClr>
                <a:srgbClr val="F6F6F6"/>
              </a:buClr>
              <a:buSzPts val="2499"/>
              <a:buFont typeface="Assistant"/>
              <a:buChar char="●"/>
            </a:pPr>
            <a:r>
              <a:rPr lang="en-US" sz="2499" b="0" i="0" u="none" strike="noStrike" cap="none">
                <a:solidFill>
                  <a:srgbClr val="F6F6F6"/>
                </a:solidFill>
                <a:latin typeface="Assistant"/>
                <a:ea typeface="Assistant"/>
                <a:cs typeface="Assistant"/>
                <a:sym typeface="Assistant"/>
              </a:rPr>
              <a:t>Baker-Butler Elementary</a:t>
            </a:r>
            <a:endParaRPr sz="2499" b="0" i="0" u="none" strike="noStrike" cap="none">
              <a:solidFill>
                <a:srgbClr val="F6F6F6"/>
              </a:solidFill>
              <a:latin typeface="Assistant"/>
              <a:ea typeface="Assistant"/>
              <a:cs typeface="Assistant"/>
              <a:sym typeface="Assistant"/>
            </a:endParaRPr>
          </a:p>
          <a:p>
            <a:pPr marL="457200" marR="0" lvl="0" indent="-387286" algn="l" rtl="0">
              <a:lnSpc>
                <a:spcPct val="100000"/>
              </a:lnSpc>
              <a:spcBef>
                <a:spcPts val="0"/>
              </a:spcBef>
              <a:spcAft>
                <a:spcPts val="0"/>
              </a:spcAft>
              <a:buClr>
                <a:srgbClr val="F6F6F6"/>
              </a:buClr>
              <a:buSzPts val="2499"/>
              <a:buFont typeface="Assistant"/>
              <a:buChar char="●"/>
            </a:pPr>
            <a:r>
              <a:rPr lang="en-US" sz="2499" b="0" i="0" u="none" strike="noStrike" cap="none">
                <a:solidFill>
                  <a:srgbClr val="F6F6F6"/>
                </a:solidFill>
                <a:latin typeface="Assistant"/>
                <a:ea typeface="Assistant"/>
                <a:cs typeface="Assistant"/>
                <a:sym typeface="Assistant"/>
              </a:rPr>
              <a:t>Stone-Robinson Elementary</a:t>
            </a:r>
            <a:endParaRPr sz="2499" b="0" i="0" u="none" strike="noStrike" cap="none">
              <a:solidFill>
                <a:srgbClr val="F6F6F6"/>
              </a:solidFill>
              <a:latin typeface="Assistant"/>
              <a:ea typeface="Assistant"/>
              <a:cs typeface="Assistant"/>
              <a:sym typeface="Assistant"/>
            </a:endParaRPr>
          </a:p>
          <a:p>
            <a:pPr marL="457200" marR="0" lvl="0" indent="-387286" algn="l" rtl="0">
              <a:lnSpc>
                <a:spcPct val="100000"/>
              </a:lnSpc>
              <a:spcBef>
                <a:spcPts val="0"/>
              </a:spcBef>
              <a:spcAft>
                <a:spcPts val="0"/>
              </a:spcAft>
              <a:buClr>
                <a:srgbClr val="F6F6F6"/>
              </a:buClr>
              <a:buSzPts val="2499"/>
              <a:buFont typeface="Assistant"/>
              <a:buChar char="●"/>
            </a:pPr>
            <a:r>
              <a:rPr lang="en-US" sz="2499" b="0" i="0" u="none" strike="noStrike" cap="none">
                <a:solidFill>
                  <a:srgbClr val="F6F6F6"/>
                </a:solidFill>
                <a:latin typeface="Assistant"/>
                <a:ea typeface="Assistant"/>
                <a:cs typeface="Assistant"/>
                <a:sym typeface="Assistant"/>
              </a:rPr>
              <a:t>Jackson P. Burley Middle</a:t>
            </a:r>
            <a:endParaRPr sz="2499" b="0" i="0" u="none" strike="noStrike" cap="none">
              <a:solidFill>
                <a:srgbClr val="F6F6F6"/>
              </a:solidFill>
              <a:latin typeface="Assistant"/>
              <a:ea typeface="Assistant"/>
              <a:cs typeface="Assistant"/>
              <a:sym typeface="Assistant"/>
            </a:endParaRPr>
          </a:p>
          <a:p>
            <a:pPr marL="457200" marR="0" lvl="0" indent="-387286" algn="l" rtl="0">
              <a:lnSpc>
                <a:spcPct val="100000"/>
              </a:lnSpc>
              <a:spcBef>
                <a:spcPts val="0"/>
              </a:spcBef>
              <a:spcAft>
                <a:spcPts val="0"/>
              </a:spcAft>
              <a:buClr>
                <a:srgbClr val="F6F6F6"/>
              </a:buClr>
              <a:buSzPts val="2499"/>
              <a:buFont typeface="Assistant"/>
              <a:buChar char="●"/>
            </a:pPr>
            <a:r>
              <a:rPr lang="en-US" sz="2499" b="0" i="0" u="none" strike="noStrike" cap="none">
                <a:solidFill>
                  <a:srgbClr val="F6F6F6"/>
                </a:solidFill>
                <a:latin typeface="Assistant"/>
                <a:ea typeface="Assistant"/>
                <a:cs typeface="Assistant"/>
                <a:sym typeface="Assistant"/>
              </a:rPr>
              <a:t>Joseph T. Henley Middle</a:t>
            </a:r>
            <a:endParaRPr sz="2499" b="0" i="0" u="none" strike="noStrike" cap="none">
              <a:solidFill>
                <a:srgbClr val="F6F6F6"/>
              </a:solidFill>
              <a:latin typeface="Assistant"/>
              <a:ea typeface="Assistant"/>
              <a:cs typeface="Assistant"/>
              <a:sym typeface="Assistant"/>
            </a:endParaRPr>
          </a:p>
        </p:txBody>
      </p:sp>
      <p:sp>
        <p:nvSpPr>
          <p:cNvPr id="339" name="Google Shape;339;p20"/>
          <p:cNvSpPr/>
          <p:nvPr/>
        </p:nvSpPr>
        <p:spPr>
          <a:xfrm>
            <a:off x="1922687" y="7163087"/>
            <a:ext cx="3072878" cy="146975"/>
          </a:xfrm>
          <a:custGeom>
            <a:avLst/>
            <a:gdLst/>
            <a:ahLst/>
            <a:cxnLst/>
            <a:rect l="l" t="t" r="r" b="b"/>
            <a:pathLst>
              <a:path w="809318" h="38710" extrusionOk="0">
                <a:moveTo>
                  <a:pt x="0" y="0"/>
                </a:moveTo>
                <a:lnTo>
                  <a:pt x="809318" y="0"/>
                </a:lnTo>
                <a:lnTo>
                  <a:pt x="809318" y="38710"/>
                </a:lnTo>
                <a:lnTo>
                  <a:pt x="0" y="38710"/>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40" name="Google Shape;340;p20"/>
          <p:cNvGrpSpPr/>
          <p:nvPr/>
        </p:nvGrpSpPr>
        <p:grpSpPr>
          <a:xfrm>
            <a:off x="1778798" y="2919486"/>
            <a:ext cx="2325320" cy="2335743"/>
            <a:chOff x="6947" y="0"/>
            <a:chExt cx="3100427" cy="3114324"/>
          </a:xfrm>
        </p:grpSpPr>
        <p:grpSp>
          <p:nvGrpSpPr>
            <p:cNvPr id="341" name="Google Shape;341;p20"/>
            <p:cNvGrpSpPr/>
            <p:nvPr/>
          </p:nvGrpSpPr>
          <p:grpSpPr>
            <a:xfrm>
              <a:off x="6947" y="0"/>
              <a:ext cx="3100427" cy="3114324"/>
              <a:chOff x="1813" y="0"/>
              <a:chExt cx="809173" cy="812800"/>
            </a:xfrm>
          </p:grpSpPr>
          <p:sp>
            <p:nvSpPr>
              <p:cNvPr id="342" name="Google Shape;342;p20"/>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0"/>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7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4" name="Google Shape;344;p20"/>
            <p:cNvSpPr/>
            <p:nvPr/>
          </p:nvSpPr>
          <p:spPr>
            <a:xfrm>
              <a:off x="1027826" y="785040"/>
              <a:ext cx="1057613" cy="1823795"/>
            </a:xfrm>
            <a:custGeom>
              <a:avLst/>
              <a:gdLst/>
              <a:ahLst/>
              <a:cxnLst/>
              <a:rect l="l" t="t" r="r" b="b"/>
              <a:pathLst>
                <a:path w="1057613" h="1823795" extrusionOk="0">
                  <a:moveTo>
                    <a:pt x="835719" y="1631333"/>
                  </a:moveTo>
                  <a:lnTo>
                    <a:pt x="835719" y="1783530"/>
                  </a:lnTo>
                  <a:cubicBezTo>
                    <a:pt x="835719" y="1805767"/>
                    <a:pt x="817687" y="1823795"/>
                    <a:pt x="795445" y="1823795"/>
                  </a:cubicBezTo>
                  <a:lnTo>
                    <a:pt x="262168" y="1823795"/>
                  </a:lnTo>
                  <a:cubicBezTo>
                    <a:pt x="239926" y="1823795"/>
                    <a:pt x="221895" y="1805767"/>
                    <a:pt x="221895" y="1783530"/>
                  </a:cubicBezTo>
                  <a:lnTo>
                    <a:pt x="221895" y="1631333"/>
                  </a:lnTo>
                  <a:cubicBezTo>
                    <a:pt x="221895" y="1609095"/>
                    <a:pt x="239926" y="1591067"/>
                    <a:pt x="262168" y="1591067"/>
                  </a:cubicBezTo>
                  <a:lnTo>
                    <a:pt x="795483" y="1591067"/>
                  </a:lnTo>
                  <a:cubicBezTo>
                    <a:pt x="817687" y="1591030"/>
                    <a:pt x="835719" y="1609058"/>
                    <a:pt x="835719" y="1631333"/>
                  </a:cubicBezTo>
                  <a:close/>
                  <a:moveTo>
                    <a:pt x="1033509" y="0"/>
                  </a:moveTo>
                  <a:lnTo>
                    <a:pt x="24104" y="0"/>
                  </a:lnTo>
                  <a:cubicBezTo>
                    <a:pt x="10767" y="0"/>
                    <a:pt x="0" y="10802"/>
                    <a:pt x="0" y="24100"/>
                  </a:cubicBezTo>
                  <a:lnTo>
                    <a:pt x="0" y="710589"/>
                  </a:lnTo>
                  <a:cubicBezTo>
                    <a:pt x="0" y="959259"/>
                    <a:pt x="171711" y="1167813"/>
                    <a:pt x="403069" y="1224207"/>
                  </a:cubicBezTo>
                  <a:lnTo>
                    <a:pt x="402808" y="1224207"/>
                  </a:lnTo>
                  <a:lnTo>
                    <a:pt x="352550" y="1591030"/>
                  </a:lnTo>
                  <a:lnTo>
                    <a:pt x="705063" y="1591030"/>
                  </a:lnTo>
                  <a:lnTo>
                    <a:pt x="654805" y="1224207"/>
                  </a:lnTo>
                  <a:lnTo>
                    <a:pt x="654545" y="1224207"/>
                  </a:lnTo>
                  <a:cubicBezTo>
                    <a:pt x="885902" y="1167776"/>
                    <a:pt x="1057613" y="959259"/>
                    <a:pt x="1057613" y="710589"/>
                  </a:cubicBezTo>
                  <a:lnTo>
                    <a:pt x="1057613" y="24100"/>
                  </a:lnTo>
                  <a:cubicBezTo>
                    <a:pt x="1057613" y="10802"/>
                    <a:pt x="1046809" y="0"/>
                    <a:pt x="103350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 name="Google Shape;345;p20"/>
            <p:cNvSpPr/>
            <p:nvPr/>
          </p:nvSpPr>
          <p:spPr>
            <a:xfrm>
              <a:off x="683504" y="766416"/>
              <a:ext cx="1746370" cy="1861043"/>
            </a:xfrm>
            <a:custGeom>
              <a:avLst/>
              <a:gdLst/>
              <a:ahLst/>
              <a:cxnLst/>
              <a:rect l="l" t="t" r="r" b="b"/>
              <a:pathLst>
                <a:path w="1746370" h="1861043" extrusionOk="0">
                  <a:moveTo>
                    <a:pt x="1690854" y="304320"/>
                  </a:moveTo>
                  <a:lnTo>
                    <a:pt x="1420564" y="304320"/>
                  </a:lnTo>
                  <a:lnTo>
                    <a:pt x="1420564" y="42724"/>
                  </a:lnTo>
                  <a:cubicBezTo>
                    <a:pt x="1420564" y="19183"/>
                    <a:pt x="1401378" y="0"/>
                    <a:pt x="1377832" y="0"/>
                  </a:cubicBezTo>
                  <a:lnTo>
                    <a:pt x="368427" y="0"/>
                  </a:lnTo>
                  <a:cubicBezTo>
                    <a:pt x="344844" y="0"/>
                    <a:pt x="325695" y="19183"/>
                    <a:pt x="325695" y="42724"/>
                  </a:cubicBezTo>
                  <a:lnTo>
                    <a:pt x="325695" y="304320"/>
                  </a:lnTo>
                  <a:lnTo>
                    <a:pt x="55368" y="304320"/>
                  </a:lnTo>
                  <a:cubicBezTo>
                    <a:pt x="24893" y="304320"/>
                    <a:pt x="81" y="329127"/>
                    <a:pt x="6" y="359634"/>
                  </a:cubicBezTo>
                  <a:cubicBezTo>
                    <a:pt x="-813" y="795329"/>
                    <a:pt x="79808" y="1061059"/>
                    <a:pt x="239635" y="1149524"/>
                  </a:cubicBezTo>
                  <a:cubicBezTo>
                    <a:pt x="281286" y="1172581"/>
                    <a:pt x="323273" y="1180701"/>
                    <a:pt x="361721" y="1180701"/>
                  </a:cubicBezTo>
                  <a:cubicBezTo>
                    <a:pt x="431650" y="1180701"/>
                    <a:pt x="489843" y="1153882"/>
                    <a:pt x="513277" y="1141330"/>
                  </a:cubicBezTo>
                  <a:cubicBezTo>
                    <a:pt x="574041" y="1194446"/>
                    <a:pt x="646615" y="1234376"/>
                    <a:pt x="726491" y="1256613"/>
                  </a:cubicBezTo>
                  <a:lnTo>
                    <a:pt x="680667" y="1591067"/>
                  </a:lnTo>
                  <a:lnTo>
                    <a:pt x="606528" y="1591067"/>
                  </a:lnTo>
                  <a:cubicBezTo>
                    <a:pt x="574041" y="1591067"/>
                    <a:pt x="547627" y="1617476"/>
                    <a:pt x="547627" y="1649957"/>
                  </a:cubicBezTo>
                  <a:lnTo>
                    <a:pt x="547627" y="1802154"/>
                  </a:lnTo>
                  <a:cubicBezTo>
                    <a:pt x="547627" y="1834635"/>
                    <a:pt x="574041" y="1861044"/>
                    <a:pt x="606528" y="1861044"/>
                  </a:cubicBezTo>
                  <a:lnTo>
                    <a:pt x="1139843" y="1861044"/>
                  </a:lnTo>
                  <a:cubicBezTo>
                    <a:pt x="1172330" y="1861044"/>
                    <a:pt x="1198744" y="1834635"/>
                    <a:pt x="1198744" y="1802154"/>
                  </a:cubicBezTo>
                  <a:lnTo>
                    <a:pt x="1198744" y="1649957"/>
                  </a:lnTo>
                  <a:cubicBezTo>
                    <a:pt x="1198744" y="1617476"/>
                    <a:pt x="1172330" y="1591067"/>
                    <a:pt x="1139843" y="1591067"/>
                  </a:cubicBezTo>
                  <a:lnTo>
                    <a:pt x="1065704" y="1591067"/>
                  </a:lnTo>
                  <a:lnTo>
                    <a:pt x="1019880" y="1256613"/>
                  </a:lnTo>
                  <a:cubicBezTo>
                    <a:pt x="1099756" y="1234376"/>
                    <a:pt x="1172330" y="1194446"/>
                    <a:pt x="1233094" y="1141330"/>
                  </a:cubicBezTo>
                  <a:cubicBezTo>
                    <a:pt x="1256528" y="1153882"/>
                    <a:pt x="1314721" y="1180701"/>
                    <a:pt x="1384650" y="1180701"/>
                  </a:cubicBezTo>
                  <a:cubicBezTo>
                    <a:pt x="1423098" y="1180701"/>
                    <a:pt x="1465047" y="1172581"/>
                    <a:pt x="1506736" y="1149524"/>
                  </a:cubicBezTo>
                  <a:cubicBezTo>
                    <a:pt x="1666563" y="1061096"/>
                    <a:pt x="1747184" y="795329"/>
                    <a:pt x="1746365" y="359634"/>
                  </a:cubicBezTo>
                  <a:cubicBezTo>
                    <a:pt x="1746179" y="329127"/>
                    <a:pt x="1721329" y="304320"/>
                    <a:pt x="1690854" y="304320"/>
                  </a:cubicBezTo>
                  <a:close/>
                  <a:moveTo>
                    <a:pt x="1161414" y="1649957"/>
                  </a:moveTo>
                  <a:lnTo>
                    <a:pt x="1161414" y="1802154"/>
                  </a:lnTo>
                  <a:cubicBezTo>
                    <a:pt x="1161414" y="1814111"/>
                    <a:pt x="1151690" y="1823795"/>
                    <a:pt x="1139768" y="1823795"/>
                  </a:cubicBezTo>
                  <a:lnTo>
                    <a:pt x="606491" y="1823795"/>
                  </a:lnTo>
                  <a:cubicBezTo>
                    <a:pt x="594532" y="1823795"/>
                    <a:pt x="584845" y="1814074"/>
                    <a:pt x="584845" y="1802154"/>
                  </a:cubicBezTo>
                  <a:lnTo>
                    <a:pt x="584845" y="1649957"/>
                  </a:lnTo>
                  <a:cubicBezTo>
                    <a:pt x="584845" y="1638000"/>
                    <a:pt x="594569" y="1628316"/>
                    <a:pt x="606491" y="1628316"/>
                  </a:cubicBezTo>
                  <a:lnTo>
                    <a:pt x="1139806" y="1628316"/>
                  </a:lnTo>
                  <a:cubicBezTo>
                    <a:pt x="1151727" y="1628278"/>
                    <a:pt x="1161414" y="1638000"/>
                    <a:pt x="1161414" y="1649957"/>
                  </a:cubicBezTo>
                  <a:close/>
                  <a:moveTo>
                    <a:pt x="368427" y="37248"/>
                  </a:moveTo>
                  <a:lnTo>
                    <a:pt x="1377832" y="37248"/>
                  </a:lnTo>
                  <a:cubicBezTo>
                    <a:pt x="1380850" y="37248"/>
                    <a:pt x="1383309" y="39707"/>
                    <a:pt x="1383309" y="42724"/>
                  </a:cubicBezTo>
                  <a:lnTo>
                    <a:pt x="1383309" y="322832"/>
                  </a:lnTo>
                  <a:cubicBezTo>
                    <a:pt x="1383309" y="322869"/>
                    <a:pt x="1383309" y="322869"/>
                    <a:pt x="1383309" y="322907"/>
                  </a:cubicBezTo>
                  <a:cubicBezTo>
                    <a:pt x="1383309" y="322944"/>
                    <a:pt x="1383309" y="322944"/>
                    <a:pt x="1383309" y="322981"/>
                  </a:cubicBezTo>
                  <a:lnTo>
                    <a:pt x="1383309" y="729213"/>
                  </a:lnTo>
                  <a:cubicBezTo>
                    <a:pt x="1383309" y="1010476"/>
                    <a:pt x="1154447" y="1239293"/>
                    <a:pt x="873130" y="1239293"/>
                  </a:cubicBezTo>
                  <a:cubicBezTo>
                    <a:pt x="591812" y="1239293"/>
                    <a:pt x="362951" y="1010476"/>
                    <a:pt x="362951" y="729213"/>
                  </a:cubicBezTo>
                  <a:lnTo>
                    <a:pt x="362951" y="323018"/>
                  </a:lnTo>
                  <a:cubicBezTo>
                    <a:pt x="362951" y="322981"/>
                    <a:pt x="362951" y="322981"/>
                    <a:pt x="362951" y="322944"/>
                  </a:cubicBezTo>
                  <a:cubicBezTo>
                    <a:pt x="362951" y="322907"/>
                    <a:pt x="362951" y="322907"/>
                    <a:pt x="362951" y="322869"/>
                  </a:cubicBezTo>
                  <a:lnTo>
                    <a:pt x="362951" y="42761"/>
                  </a:lnTo>
                  <a:cubicBezTo>
                    <a:pt x="362951" y="39707"/>
                    <a:pt x="365410" y="37248"/>
                    <a:pt x="368427" y="37248"/>
                  </a:cubicBezTo>
                  <a:close/>
                  <a:moveTo>
                    <a:pt x="257368" y="1116746"/>
                  </a:moveTo>
                  <a:cubicBezTo>
                    <a:pt x="74480" y="1015169"/>
                    <a:pt x="36740" y="648980"/>
                    <a:pt x="37262" y="359708"/>
                  </a:cubicBezTo>
                  <a:cubicBezTo>
                    <a:pt x="37262" y="349688"/>
                    <a:pt x="45421" y="341568"/>
                    <a:pt x="55368" y="341568"/>
                  </a:cubicBezTo>
                  <a:lnTo>
                    <a:pt x="325658" y="341568"/>
                  </a:lnTo>
                  <a:lnTo>
                    <a:pt x="325658" y="729250"/>
                  </a:lnTo>
                  <a:cubicBezTo>
                    <a:pt x="325658" y="879138"/>
                    <a:pt x="386236" y="1015132"/>
                    <a:pt x="484181" y="1114064"/>
                  </a:cubicBezTo>
                  <a:cubicBezTo>
                    <a:pt x="443609" y="1133098"/>
                    <a:pt x="347750" y="1166956"/>
                    <a:pt x="257368" y="1116746"/>
                  </a:cubicBezTo>
                  <a:close/>
                  <a:moveTo>
                    <a:pt x="1028039" y="1591030"/>
                  </a:moveTo>
                  <a:lnTo>
                    <a:pt x="718221" y="1591030"/>
                  </a:lnTo>
                  <a:lnTo>
                    <a:pt x="762853" y="1265404"/>
                  </a:lnTo>
                  <a:cubicBezTo>
                    <a:pt x="798469" y="1272705"/>
                    <a:pt x="835390" y="1276579"/>
                    <a:pt x="873130" y="1276579"/>
                  </a:cubicBezTo>
                  <a:cubicBezTo>
                    <a:pt x="910907" y="1276579"/>
                    <a:pt x="947790" y="1272742"/>
                    <a:pt x="983406" y="1265404"/>
                  </a:cubicBezTo>
                  <a:lnTo>
                    <a:pt x="1028039" y="1591030"/>
                  </a:lnTo>
                  <a:close/>
                  <a:moveTo>
                    <a:pt x="1488891" y="1116746"/>
                  </a:moveTo>
                  <a:cubicBezTo>
                    <a:pt x="1453982" y="1136152"/>
                    <a:pt x="1418254" y="1142968"/>
                    <a:pt x="1385171" y="1142968"/>
                  </a:cubicBezTo>
                  <a:cubicBezTo>
                    <a:pt x="1332678" y="1142968"/>
                    <a:pt x="1286965" y="1125685"/>
                    <a:pt x="1262004" y="1114026"/>
                  </a:cubicBezTo>
                  <a:cubicBezTo>
                    <a:pt x="1359949" y="1015094"/>
                    <a:pt x="1420564" y="879100"/>
                    <a:pt x="1420564" y="729213"/>
                  </a:cubicBezTo>
                  <a:lnTo>
                    <a:pt x="1420564" y="341568"/>
                  </a:lnTo>
                  <a:lnTo>
                    <a:pt x="1690854" y="341568"/>
                  </a:lnTo>
                  <a:cubicBezTo>
                    <a:pt x="1700838" y="341568"/>
                    <a:pt x="1708960" y="349726"/>
                    <a:pt x="1708960" y="359708"/>
                  </a:cubicBezTo>
                  <a:cubicBezTo>
                    <a:pt x="1709519" y="648980"/>
                    <a:pt x="1671779" y="1015169"/>
                    <a:pt x="1488891" y="1116746"/>
                  </a:cubicBezTo>
                  <a:close/>
                  <a:moveTo>
                    <a:pt x="765088" y="1726056"/>
                  </a:moveTo>
                  <a:cubicBezTo>
                    <a:pt x="765088" y="1715775"/>
                    <a:pt x="773434" y="1707431"/>
                    <a:pt x="783716" y="1707431"/>
                  </a:cubicBezTo>
                  <a:lnTo>
                    <a:pt x="962543" y="1707431"/>
                  </a:lnTo>
                  <a:cubicBezTo>
                    <a:pt x="972826" y="1707431"/>
                    <a:pt x="981171" y="1715775"/>
                    <a:pt x="981171" y="1726056"/>
                  </a:cubicBezTo>
                  <a:cubicBezTo>
                    <a:pt x="981171" y="1736336"/>
                    <a:pt x="972826" y="1744680"/>
                    <a:pt x="962543" y="1744680"/>
                  </a:cubicBezTo>
                  <a:lnTo>
                    <a:pt x="783716" y="1744680"/>
                  </a:lnTo>
                  <a:cubicBezTo>
                    <a:pt x="773434" y="1744680"/>
                    <a:pt x="765088" y="1736336"/>
                    <a:pt x="765088" y="1726056"/>
                  </a:cubicBezTo>
                  <a:close/>
                  <a:moveTo>
                    <a:pt x="721276" y="643281"/>
                  </a:moveTo>
                  <a:lnTo>
                    <a:pt x="694824" y="797564"/>
                  </a:lnTo>
                  <a:cubicBezTo>
                    <a:pt x="693036" y="807919"/>
                    <a:pt x="697208" y="818162"/>
                    <a:pt x="705703" y="824345"/>
                  </a:cubicBezTo>
                  <a:cubicBezTo>
                    <a:pt x="710509" y="827847"/>
                    <a:pt x="716134" y="829597"/>
                    <a:pt x="721760" y="829597"/>
                  </a:cubicBezTo>
                  <a:cubicBezTo>
                    <a:pt x="726119" y="829597"/>
                    <a:pt x="730478" y="828554"/>
                    <a:pt x="734539" y="826431"/>
                  </a:cubicBezTo>
                  <a:lnTo>
                    <a:pt x="873092" y="753610"/>
                  </a:lnTo>
                  <a:lnTo>
                    <a:pt x="1011646" y="826431"/>
                  </a:lnTo>
                  <a:cubicBezTo>
                    <a:pt x="1020923" y="831311"/>
                    <a:pt x="1031988" y="830529"/>
                    <a:pt x="1040482" y="824345"/>
                  </a:cubicBezTo>
                  <a:cubicBezTo>
                    <a:pt x="1048976" y="818162"/>
                    <a:pt x="1053149" y="807919"/>
                    <a:pt x="1051361" y="797564"/>
                  </a:cubicBezTo>
                  <a:lnTo>
                    <a:pt x="1024909" y="643281"/>
                  </a:lnTo>
                  <a:lnTo>
                    <a:pt x="1137011" y="534031"/>
                  </a:lnTo>
                  <a:cubicBezTo>
                    <a:pt x="1144537" y="526693"/>
                    <a:pt x="1147182" y="515965"/>
                    <a:pt x="1143941" y="505983"/>
                  </a:cubicBezTo>
                  <a:cubicBezTo>
                    <a:pt x="1140700" y="496000"/>
                    <a:pt x="1132243" y="488849"/>
                    <a:pt x="1121848" y="487359"/>
                  </a:cubicBezTo>
                  <a:lnTo>
                    <a:pt x="966939" y="464861"/>
                  </a:lnTo>
                  <a:lnTo>
                    <a:pt x="897644" y="324508"/>
                  </a:lnTo>
                  <a:cubicBezTo>
                    <a:pt x="897644" y="324508"/>
                    <a:pt x="897644" y="324508"/>
                    <a:pt x="897644" y="324508"/>
                  </a:cubicBezTo>
                  <a:cubicBezTo>
                    <a:pt x="892987" y="315085"/>
                    <a:pt x="883598" y="309237"/>
                    <a:pt x="873092" y="309237"/>
                  </a:cubicBezTo>
                  <a:cubicBezTo>
                    <a:pt x="862586" y="309237"/>
                    <a:pt x="853198" y="315085"/>
                    <a:pt x="848541" y="324508"/>
                  </a:cubicBezTo>
                  <a:lnTo>
                    <a:pt x="779245" y="464861"/>
                  </a:lnTo>
                  <a:lnTo>
                    <a:pt x="624299" y="487359"/>
                  </a:lnTo>
                  <a:cubicBezTo>
                    <a:pt x="613905" y="488886"/>
                    <a:pt x="605448" y="496000"/>
                    <a:pt x="602207" y="505983"/>
                  </a:cubicBezTo>
                  <a:cubicBezTo>
                    <a:pt x="598965" y="515965"/>
                    <a:pt x="601610" y="526730"/>
                    <a:pt x="609136" y="534031"/>
                  </a:cubicBezTo>
                  <a:lnTo>
                    <a:pt x="721276" y="643281"/>
                  </a:lnTo>
                  <a:close/>
                  <a:moveTo>
                    <a:pt x="794334" y="500284"/>
                  </a:moveTo>
                  <a:cubicBezTo>
                    <a:pt x="800407" y="499390"/>
                    <a:pt x="805660" y="495591"/>
                    <a:pt x="808379" y="490078"/>
                  </a:cubicBezTo>
                  <a:lnTo>
                    <a:pt x="873130" y="358889"/>
                  </a:lnTo>
                  <a:lnTo>
                    <a:pt x="937880" y="490078"/>
                  </a:lnTo>
                  <a:cubicBezTo>
                    <a:pt x="940600" y="495591"/>
                    <a:pt x="945853" y="499390"/>
                    <a:pt x="951888" y="500284"/>
                  </a:cubicBezTo>
                  <a:lnTo>
                    <a:pt x="1096701" y="521329"/>
                  </a:lnTo>
                  <a:lnTo>
                    <a:pt x="991901" y="623464"/>
                  </a:lnTo>
                  <a:cubicBezTo>
                    <a:pt x="987504" y="627748"/>
                    <a:pt x="985493" y="633894"/>
                    <a:pt x="986536" y="639965"/>
                  </a:cubicBezTo>
                  <a:lnTo>
                    <a:pt x="1011274" y="784154"/>
                  </a:lnTo>
                  <a:lnTo>
                    <a:pt x="881736" y="716064"/>
                  </a:lnTo>
                  <a:cubicBezTo>
                    <a:pt x="876296" y="713196"/>
                    <a:pt x="869814" y="713196"/>
                    <a:pt x="864412" y="716064"/>
                  </a:cubicBezTo>
                  <a:lnTo>
                    <a:pt x="734874" y="784154"/>
                  </a:lnTo>
                  <a:lnTo>
                    <a:pt x="759612" y="639965"/>
                  </a:lnTo>
                  <a:cubicBezTo>
                    <a:pt x="760655" y="633931"/>
                    <a:pt x="758643" y="627748"/>
                    <a:pt x="754247" y="623464"/>
                  </a:cubicBezTo>
                  <a:lnTo>
                    <a:pt x="649447" y="521329"/>
                  </a:lnTo>
                  <a:lnTo>
                    <a:pt x="794334" y="500284"/>
                  </a:lnTo>
                  <a:close/>
                </a:path>
              </a:pathLst>
            </a:custGeom>
            <a:solidFill>
              <a:srgbClr val="0C48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6" name="Google Shape;346;p20"/>
          <p:cNvSpPr txBox="1"/>
          <p:nvPr/>
        </p:nvSpPr>
        <p:spPr>
          <a:xfrm>
            <a:off x="7677964" y="6411283"/>
            <a:ext cx="3507900" cy="538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3500"/>
              <a:buFont typeface="Arial"/>
              <a:buNone/>
            </a:pPr>
            <a:r>
              <a:rPr lang="en-US" sz="3500" b="1" i="0" u="none" strike="noStrike" cap="none">
                <a:solidFill>
                  <a:srgbClr val="F6F6F6"/>
                </a:solidFill>
                <a:latin typeface="Assistant"/>
                <a:ea typeface="Assistant"/>
                <a:cs typeface="Assistant"/>
                <a:sym typeface="Assistant"/>
              </a:rPr>
              <a:t>RESEARCH</a:t>
            </a:r>
            <a:endParaRPr sz="1400" b="0" i="0" u="none" strike="noStrike" cap="none">
              <a:solidFill>
                <a:srgbClr val="000000"/>
              </a:solidFill>
              <a:latin typeface="Arial"/>
              <a:ea typeface="Arial"/>
              <a:cs typeface="Arial"/>
              <a:sym typeface="Arial"/>
            </a:endParaRPr>
          </a:p>
        </p:txBody>
      </p:sp>
      <p:grpSp>
        <p:nvGrpSpPr>
          <p:cNvPr id="347" name="Google Shape;347;p20"/>
          <p:cNvGrpSpPr/>
          <p:nvPr/>
        </p:nvGrpSpPr>
        <p:grpSpPr>
          <a:xfrm>
            <a:off x="13577158" y="2919480"/>
            <a:ext cx="2325320" cy="2335743"/>
            <a:chOff x="6947" y="0"/>
            <a:chExt cx="3100427" cy="3114324"/>
          </a:xfrm>
        </p:grpSpPr>
        <p:sp>
          <p:nvSpPr>
            <p:cNvPr id="348" name="Google Shape;348;p20"/>
            <p:cNvSpPr/>
            <p:nvPr/>
          </p:nvSpPr>
          <p:spPr>
            <a:xfrm>
              <a:off x="6947" y="0"/>
              <a:ext cx="3100427" cy="3114324"/>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0"/>
            <p:cNvSpPr/>
            <p:nvPr/>
          </p:nvSpPr>
          <p:spPr>
            <a:xfrm>
              <a:off x="928382" y="660744"/>
              <a:ext cx="1453692" cy="2012416"/>
            </a:xfrm>
            <a:custGeom>
              <a:avLst/>
              <a:gdLst/>
              <a:ahLst/>
              <a:cxnLst/>
              <a:rect l="l" t="t" r="r" b="b"/>
              <a:pathLst>
                <a:path w="1453692" h="2012416" extrusionOk="0">
                  <a:moveTo>
                    <a:pt x="1453692" y="108457"/>
                  </a:moveTo>
                  <a:lnTo>
                    <a:pt x="1453692" y="863175"/>
                  </a:lnTo>
                  <a:cubicBezTo>
                    <a:pt x="1453692" y="884677"/>
                    <a:pt x="1432365" y="899889"/>
                    <a:pt x="1412189" y="892489"/>
                  </a:cubicBezTo>
                  <a:cubicBezTo>
                    <a:pt x="987332" y="736505"/>
                    <a:pt x="562476" y="1100358"/>
                    <a:pt x="137619" y="909427"/>
                  </a:cubicBezTo>
                  <a:lnTo>
                    <a:pt x="137619" y="1958928"/>
                  </a:lnTo>
                  <a:cubicBezTo>
                    <a:pt x="137619" y="1988488"/>
                    <a:pt x="113662" y="2012416"/>
                    <a:pt x="84158" y="2012416"/>
                  </a:cubicBezTo>
                  <a:lnTo>
                    <a:pt x="53461" y="2012416"/>
                  </a:lnTo>
                  <a:cubicBezTo>
                    <a:pt x="23916" y="2012416"/>
                    <a:pt x="0" y="1988447"/>
                    <a:pt x="0" y="1958928"/>
                  </a:cubicBezTo>
                  <a:lnTo>
                    <a:pt x="0" y="53488"/>
                  </a:lnTo>
                  <a:cubicBezTo>
                    <a:pt x="0" y="23969"/>
                    <a:pt x="23957" y="0"/>
                    <a:pt x="53461" y="0"/>
                  </a:cubicBezTo>
                  <a:lnTo>
                    <a:pt x="84158" y="0"/>
                  </a:lnTo>
                  <a:cubicBezTo>
                    <a:pt x="113703" y="0"/>
                    <a:pt x="137619" y="23969"/>
                    <a:pt x="137619" y="53488"/>
                  </a:cubicBezTo>
                  <a:lnTo>
                    <a:pt x="137619" y="87900"/>
                  </a:lnTo>
                  <a:cubicBezTo>
                    <a:pt x="569872" y="282161"/>
                    <a:pt x="1002084" y="-97809"/>
                    <a:pt x="1434338" y="79595"/>
                  </a:cubicBezTo>
                  <a:cubicBezTo>
                    <a:pt x="1446049" y="84406"/>
                    <a:pt x="1453692" y="95835"/>
                    <a:pt x="1453692" y="1084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0" name="Google Shape;350;p20"/>
            <p:cNvSpPr/>
            <p:nvPr/>
          </p:nvSpPr>
          <p:spPr>
            <a:xfrm>
              <a:off x="907836" y="640188"/>
              <a:ext cx="1494784" cy="2053529"/>
            </a:xfrm>
            <a:custGeom>
              <a:avLst/>
              <a:gdLst/>
              <a:ahLst/>
              <a:cxnLst/>
              <a:rect l="l" t="t" r="r" b="b"/>
              <a:pathLst>
                <a:path w="1494784" h="2053529" extrusionOk="0">
                  <a:moveTo>
                    <a:pt x="1462692" y="81158"/>
                  </a:moveTo>
                  <a:cubicBezTo>
                    <a:pt x="1243832" y="-8675"/>
                    <a:pt x="1024151" y="40702"/>
                    <a:pt x="811702" y="88435"/>
                  </a:cubicBezTo>
                  <a:cubicBezTo>
                    <a:pt x="593788" y="137401"/>
                    <a:pt x="387668" y="183612"/>
                    <a:pt x="178753" y="94931"/>
                  </a:cubicBezTo>
                  <a:lnTo>
                    <a:pt x="178753" y="74045"/>
                  </a:lnTo>
                  <a:cubicBezTo>
                    <a:pt x="178753" y="33220"/>
                    <a:pt x="145550" y="0"/>
                    <a:pt x="104704" y="0"/>
                  </a:cubicBezTo>
                  <a:lnTo>
                    <a:pt x="74008" y="0"/>
                  </a:lnTo>
                  <a:cubicBezTo>
                    <a:pt x="33203" y="0"/>
                    <a:pt x="0" y="33220"/>
                    <a:pt x="0" y="74045"/>
                  </a:cubicBezTo>
                  <a:lnTo>
                    <a:pt x="0" y="1979484"/>
                  </a:lnTo>
                  <a:cubicBezTo>
                    <a:pt x="0" y="2020310"/>
                    <a:pt x="33203" y="2053530"/>
                    <a:pt x="74008" y="2053530"/>
                  </a:cubicBezTo>
                  <a:lnTo>
                    <a:pt x="104704" y="2053530"/>
                  </a:lnTo>
                  <a:cubicBezTo>
                    <a:pt x="145509" y="2053530"/>
                    <a:pt x="178712" y="2020310"/>
                    <a:pt x="178712" y="1979484"/>
                  </a:cubicBezTo>
                  <a:lnTo>
                    <a:pt x="178712" y="960860"/>
                  </a:lnTo>
                  <a:cubicBezTo>
                    <a:pt x="264636" y="994614"/>
                    <a:pt x="350643" y="1007318"/>
                    <a:pt x="436280" y="1007318"/>
                  </a:cubicBezTo>
                  <a:cubicBezTo>
                    <a:pt x="565845" y="1007318"/>
                    <a:pt x="694506" y="978415"/>
                    <a:pt x="820702" y="950047"/>
                  </a:cubicBezTo>
                  <a:cubicBezTo>
                    <a:pt x="1029041" y="903219"/>
                    <a:pt x="1225834" y="859022"/>
                    <a:pt x="1425667" y="932369"/>
                  </a:cubicBezTo>
                  <a:cubicBezTo>
                    <a:pt x="1441323" y="938124"/>
                    <a:pt x="1458870" y="935822"/>
                    <a:pt x="1472636" y="926243"/>
                  </a:cubicBezTo>
                  <a:cubicBezTo>
                    <a:pt x="1486525" y="916540"/>
                    <a:pt x="1494785" y="900670"/>
                    <a:pt x="1494785" y="883773"/>
                  </a:cubicBezTo>
                  <a:lnTo>
                    <a:pt x="1494785" y="129014"/>
                  </a:lnTo>
                  <a:cubicBezTo>
                    <a:pt x="1494785" y="107923"/>
                    <a:pt x="1482211" y="89134"/>
                    <a:pt x="1462692" y="81158"/>
                  </a:cubicBezTo>
                  <a:close/>
                  <a:moveTo>
                    <a:pt x="137660" y="1979526"/>
                  </a:moveTo>
                  <a:cubicBezTo>
                    <a:pt x="137660" y="1997698"/>
                    <a:pt x="122908" y="2012457"/>
                    <a:pt x="104745" y="2012457"/>
                  </a:cubicBezTo>
                  <a:lnTo>
                    <a:pt x="74049" y="2012457"/>
                  </a:lnTo>
                  <a:cubicBezTo>
                    <a:pt x="55886" y="2012457"/>
                    <a:pt x="41134" y="1997698"/>
                    <a:pt x="41134" y="1979526"/>
                  </a:cubicBezTo>
                  <a:lnTo>
                    <a:pt x="41134" y="74045"/>
                  </a:lnTo>
                  <a:cubicBezTo>
                    <a:pt x="41134" y="55873"/>
                    <a:pt x="55886" y="41113"/>
                    <a:pt x="74049" y="41113"/>
                  </a:cubicBezTo>
                  <a:lnTo>
                    <a:pt x="104745" y="41113"/>
                  </a:lnTo>
                  <a:cubicBezTo>
                    <a:pt x="122908" y="41113"/>
                    <a:pt x="137660" y="55873"/>
                    <a:pt x="137660" y="74045"/>
                  </a:cubicBezTo>
                  <a:lnTo>
                    <a:pt x="137660" y="108457"/>
                  </a:lnTo>
                  <a:lnTo>
                    <a:pt x="137660" y="929984"/>
                  </a:lnTo>
                  <a:lnTo>
                    <a:pt x="137660" y="1979526"/>
                  </a:lnTo>
                  <a:close/>
                  <a:moveTo>
                    <a:pt x="1453692" y="883773"/>
                  </a:moveTo>
                  <a:cubicBezTo>
                    <a:pt x="1453692" y="888788"/>
                    <a:pt x="1450487" y="891584"/>
                    <a:pt x="1449090" y="892530"/>
                  </a:cubicBezTo>
                  <a:cubicBezTo>
                    <a:pt x="1447446" y="893681"/>
                    <a:pt x="1444077" y="895325"/>
                    <a:pt x="1439803" y="893804"/>
                  </a:cubicBezTo>
                  <a:cubicBezTo>
                    <a:pt x="1228587" y="816264"/>
                    <a:pt x="1016631" y="863915"/>
                    <a:pt x="811661" y="909962"/>
                  </a:cubicBezTo>
                  <a:cubicBezTo>
                    <a:pt x="593788" y="958928"/>
                    <a:pt x="387668" y="1005221"/>
                    <a:pt x="178753" y="916540"/>
                  </a:cubicBezTo>
                  <a:lnTo>
                    <a:pt x="178753" y="139415"/>
                  </a:lnTo>
                  <a:cubicBezTo>
                    <a:pt x="264719" y="173169"/>
                    <a:pt x="350684" y="185791"/>
                    <a:pt x="436321" y="185791"/>
                  </a:cubicBezTo>
                  <a:cubicBezTo>
                    <a:pt x="565886" y="185791"/>
                    <a:pt x="694547" y="156889"/>
                    <a:pt x="820743" y="128520"/>
                  </a:cubicBezTo>
                  <a:cubicBezTo>
                    <a:pt x="1036479" y="80048"/>
                    <a:pt x="1240216" y="34247"/>
                    <a:pt x="1447117" y="119146"/>
                  </a:cubicBezTo>
                  <a:cubicBezTo>
                    <a:pt x="1451145" y="120791"/>
                    <a:pt x="1453733" y="124656"/>
                    <a:pt x="1453733" y="128973"/>
                  </a:cubicBezTo>
                  <a:lnTo>
                    <a:pt x="1453733" y="883773"/>
                  </a:lnTo>
                  <a:close/>
                </a:path>
              </a:pathLst>
            </a:custGeom>
            <a:solidFill>
              <a:srgbClr val="0C48B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51" name="Google Shape;351;p20"/>
          <p:cNvSpPr txBox="1"/>
          <p:nvPr/>
        </p:nvSpPr>
        <p:spPr>
          <a:xfrm>
            <a:off x="7242492" y="7653375"/>
            <a:ext cx="3780300" cy="769200"/>
          </a:xfrm>
          <a:prstGeom prst="rect">
            <a:avLst/>
          </a:prstGeom>
          <a:noFill/>
          <a:ln>
            <a:noFill/>
          </a:ln>
        </p:spPr>
        <p:txBody>
          <a:bodyPr spcFirstLastPara="1" wrap="square" lIns="0" tIns="0" rIns="0" bIns="0" anchor="t" anchorCtr="0">
            <a:spAutoFit/>
          </a:bodyPr>
          <a:lstStyle/>
          <a:p>
            <a:pPr marL="457200" marR="0" lvl="0" indent="-387286" algn="l" rtl="0">
              <a:lnSpc>
                <a:spcPct val="100000"/>
              </a:lnSpc>
              <a:spcBef>
                <a:spcPts val="0"/>
              </a:spcBef>
              <a:spcAft>
                <a:spcPts val="0"/>
              </a:spcAft>
              <a:buClr>
                <a:srgbClr val="F6F6F6"/>
              </a:buClr>
              <a:buSzPts val="2499"/>
              <a:buFont typeface="Assistant"/>
              <a:buChar char="●"/>
            </a:pPr>
            <a:r>
              <a:rPr lang="en-US" sz="2499" b="0" i="0" u="none" strike="noStrike" cap="none">
                <a:solidFill>
                  <a:srgbClr val="F6F6F6"/>
                </a:solidFill>
                <a:latin typeface="Assistant"/>
                <a:ea typeface="Assistant"/>
                <a:cs typeface="Assistant"/>
                <a:sym typeface="Assistant"/>
              </a:rPr>
              <a:t>Agnor-Hurt Elementary</a:t>
            </a:r>
            <a:endParaRPr sz="2499" b="0" i="0" u="none" strike="noStrike" cap="none">
              <a:solidFill>
                <a:srgbClr val="F6F6F6"/>
              </a:solidFill>
              <a:latin typeface="Assistant"/>
              <a:ea typeface="Assistant"/>
              <a:cs typeface="Assistant"/>
              <a:sym typeface="Assistant"/>
            </a:endParaRPr>
          </a:p>
          <a:p>
            <a:pPr marL="457200" marR="0" lvl="0" indent="-387286" algn="l" rtl="0">
              <a:lnSpc>
                <a:spcPct val="100000"/>
              </a:lnSpc>
              <a:spcBef>
                <a:spcPts val="0"/>
              </a:spcBef>
              <a:spcAft>
                <a:spcPts val="0"/>
              </a:spcAft>
              <a:buClr>
                <a:srgbClr val="F6F6F6"/>
              </a:buClr>
              <a:buSzPts val="2499"/>
              <a:buFont typeface="Assistant"/>
              <a:buChar char="●"/>
            </a:pPr>
            <a:r>
              <a:rPr lang="en-US" sz="2499" b="0" i="0" u="none" strike="noStrike" cap="none">
                <a:solidFill>
                  <a:srgbClr val="F6F6F6"/>
                </a:solidFill>
                <a:latin typeface="Assistant"/>
                <a:ea typeface="Assistant"/>
                <a:cs typeface="Assistant"/>
                <a:sym typeface="Assistant"/>
              </a:rPr>
              <a:t>Leslie H. Walton  Middle</a:t>
            </a:r>
            <a:endParaRPr sz="2499" b="0" i="0" u="none" strike="noStrike" cap="none">
              <a:solidFill>
                <a:srgbClr val="F6F6F6"/>
              </a:solidFill>
              <a:latin typeface="Assistant"/>
              <a:ea typeface="Assistant"/>
              <a:cs typeface="Assistant"/>
              <a:sym typeface="Assistant"/>
            </a:endParaRPr>
          </a:p>
        </p:txBody>
      </p:sp>
      <p:sp>
        <p:nvSpPr>
          <p:cNvPr id="352" name="Google Shape;352;p20"/>
          <p:cNvSpPr txBox="1"/>
          <p:nvPr/>
        </p:nvSpPr>
        <p:spPr>
          <a:xfrm>
            <a:off x="13403119" y="6411283"/>
            <a:ext cx="3507900" cy="538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3500"/>
              <a:buFont typeface="Arial"/>
              <a:buNone/>
            </a:pPr>
            <a:r>
              <a:rPr lang="en-US" sz="3500" b="1" i="0" u="none" strike="noStrike" cap="none">
                <a:solidFill>
                  <a:srgbClr val="F6F6F6"/>
                </a:solidFill>
                <a:latin typeface="Assistant"/>
                <a:ea typeface="Assistant"/>
                <a:cs typeface="Assistant"/>
                <a:sym typeface="Assistant"/>
              </a:rPr>
              <a:t>REVIEW</a:t>
            </a:r>
            <a:endParaRPr sz="1400" b="0" i="0" u="none" strike="noStrike" cap="none">
              <a:solidFill>
                <a:srgbClr val="000000"/>
              </a:solidFill>
              <a:latin typeface="Arial"/>
              <a:ea typeface="Arial"/>
              <a:cs typeface="Arial"/>
              <a:sym typeface="Arial"/>
            </a:endParaRPr>
          </a:p>
        </p:txBody>
      </p:sp>
      <p:sp>
        <p:nvSpPr>
          <p:cNvPr id="353" name="Google Shape;353;p20"/>
          <p:cNvSpPr txBox="1"/>
          <p:nvPr/>
        </p:nvSpPr>
        <p:spPr>
          <a:xfrm>
            <a:off x="13403119" y="7653363"/>
            <a:ext cx="2638500" cy="769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99"/>
              <a:buFont typeface="Arial"/>
              <a:buNone/>
            </a:pPr>
            <a:r>
              <a:rPr lang="en-US" sz="2499" b="0" i="0" u="none" strike="noStrike" cap="none">
                <a:solidFill>
                  <a:srgbClr val="F6F6F6"/>
                </a:solidFill>
                <a:latin typeface="Assistant"/>
                <a:ea typeface="Assistant"/>
                <a:cs typeface="Assistant"/>
                <a:sym typeface="Assistant"/>
              </a:rPr>
              <a:t>To be determined by School Board</a:t>
            </a:r>
            <a:endParaRPr sz="1400" b="0" i="0" u="none" strike="noStrike" cap="none">
              <a:solidFill>
                <a:srgbClr val="000000"/>
              </a:solidFill>
              <a:latin typeface="Arial"/>
              <a:ea typeface="Arial"/>
              <a:cs typeface="Arial"/>
              <a:sym typeface="Arial"/>
            </a:endParaRPr>
          </a:p>
        </p:txBody>
      </p:sp>
      <p:sp>
        <p:nvSpPr>
          <p:cNvPr id="354" name="Google Shape;354;p20"/>
          <p:cNvSpPr/>
          <p:nvPr/>
        </p:nvSpPr>
        <p:spPr>
          <a:xfrm>
            <a:off x="13372997" y="7163087"/>
            <a:ext cx="3072878" cy="146975"/>
          </a:xfrm>
          <a:custGeom>
            <a:avLst/>
            <a:gdLst/>
            <a:ahLst/>
            <a:cxnLst/>
            <a:rect l="l" t="t" r="r" b="b"/>
            <a:pathLst>
              <a:path w="809318" h="38710" extrusionOk="0">
                <a:moveTo>
                  <a:pt x="0" y="0"/>
                </a:moveTo>
                <a:lnTo>
                  <a:pt x="809318" y="0"/>
                </a:lnTo>
                <a:lnTo>
                  <a:pt x="809318" y="38710"/>
                </a:lnTo>
                <a:lnTo>
                  <a:pt x="0" y="38710"/>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0"/>
          <p:cNvSpPr/>
          <p:nvPr/>
        </p:nvSpPr>
        <p:spPr>
          <a:xfrm>
            <a:off x="7647842" y="7163087"/>
            <a:ext cx="3072900" cy="146974"/>
          </a:xfrm>
          <a:custGeom>
            <a:avLst/>
            <a:gdLst/>
            <a:ahLst/>
            <a:cxnLst/>
            <a:rect l="l" t="t" r="r" b="b"/>
            <a:pathLst>
              <a:path w="809318" h="38710" extrusionOk="0">
                <a:moveTo>
                  <a:pt x="0" y="0"/>
                </a:moveTo>
                <a:lnTo>
                  <a:pt x="809318" y="0"/>
                </a:lnTo>
                <a:lnTo>
                  <a:pt x="809318" y="38710"/>
                </a:lnTo>
                <a:lnTo>
                  <a:pt x="0" y="38710"/>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623400" y="235225"/>
            <a:ext cx="17041200" cy="1462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SzPts val="12300"/>
              <a:buNone/>
            </a:pPr>
            <a:r>
              <a:rPr lang="en-US" sz="8300" b="1"/>
              <a:t>Strategic Plan: Learning for All</a:t>
            </a:r>
            <a:endParaRPr sz="8300" b="1"/>
          </a:p>
        </p:txBody>
      </p:sp>
      <p:grpSp>
        <p:nvGrpSpPr>
          <p:cNvPr id="92" name="Google Shape;92;p3"/>
          <p:cNvGrpSpPr/>
          <p:nvPr/>
        </p:nvGrpSpPr>
        <p:grpSpPr>
          <a:xfrm>
            <a:off x="731495" y="1920240"/>
            <a:ext cx="8046629" cy="3069000"/>
            <a:chOff x="365735" y="1015133"/>
            <a:chExt cx="4023314" cy="1534500"/>
          </a:xfrm>
        </p:grpSpPr>
        <p:sp>
          <p:nvSpPr>
            <p:cNvPr id="93" name="Google Shape;93;p3"/>
            <p:cNvSpPr txBox="1"/>
            <p:nvPr/>
          </p:nvSpPr>
          <p:spPr>
            <a:xfrm>
              <a:off x="365749" y="1472333"/>
              <a:ext cx="4023300" cy="1077300"/>
            </a:xfrm>
            <a:prstGeom prst="rect">
              <a:avLst/>
            </a:prstGeom>
            <a:solidFill>
              <a:srgbClr val="1A4796"/>
            </a:solidFill>
            <a:ln>
              <a:noFill/>
            </a:ln>
          </p:spPr>
          <p:txBody>
            <a:bodyPr spcFirstLastPara="1" wrap="square" lIns="274300" tIns="274300" rIns="274300" bIns="2743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Our learners are engaged in authentic, challenging, and relevant learning experiences, becoming lifelong contributors and leaders in our dynamic and diverse society.</a:t>
              </a:r>
              <a:endParaRPr sz="2600" b="0" i="0" u="none" strike="noStrike" cap="none">
                <a:solidFill>
                  <a:schemeClr val="lt1"/>
                </a:solidFill>
                <a:latin typeface="Arial"/>
                <a:ea typeface="Arial"/>
                <a:cs typeface="Arial"/>
                <a:sym typeface="Arial"/>
              </a:endParaRPr>
            </a:p>
          </p:txBody>
        </p:sp>
        <p:sp>
          <p:nvSpPr>
            <p:cNvPr id="94" name="Google Shape;94;p3"/>
            <p:cNvSpPr txBox="1"/>
            <p:nvPr/>
          </p:nvSpPr>
          <p:spPr>
            <a:xfrm>
              <a:off x="365735" y="1015133"/>
              <a:ext cx="1645800" cy="600300"/>
            </a:xfrm>
            <a:prstGeom prst="rect">
              <a:avLst/>
            </a:prstGeom>
            <a:noFill/>
            <a:ln>
              <a:noFill/>
            </a:ln>
          </p:spPr>
          <p:txBody>
            <a:bodyPr spcFirstLastPara="1" wrap="square" lIns="237700" tIns="182850" rIns="182850" bIns="18285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1A4796"/>
                  </a:solidFill>
                  <a:latin typeface="Proxima Nova"/>
                  <a:ea typeface="Proxima Nova"/>
                  <a:cs typeface="Proxima Nova"/>
                  <a:sym typeface="Proxima Nova"/>
                </a:rPr>
                <a:t>VISION</a:t>
              </a:r>
              <a:endParaRPr sz="5400" b="1" i="0" u="none" strike="noStrike" cap="none">
                <a:solidFill>
                  <a:srgbClr val="1A4796"/>
                </a:solidFill>
                <a:latin typeface="Proxima Nova"/>
                <a:ea typeface="Proxima Nova"/>
                <a:cs typeface="Proxima Nova"/>
                <a:sym typeface="Proxima Nova"/>
              </a:endParaRPr>
            </a:p>
          </p:txBody>
        </p:sp>
      </p:grpSp>
      <p:grpSp>
        <p:nvGrpSpPr>
          <p:cNvPr id="95" name="Google Shape;95;p3"/>
          <p:cNvGrpSpPr/>
          <p:nvPr/>
        </p:nvGrpSpPr>
        <p:grpSpPr>
          <a:xfrm>
            <a:off x="731495" y="5212080"/>
            <a:ext cx="8046604" cy="4526400"/>
            <a:chOff x="365785" y="2743200"/>
            <a:chExt cx="4023302" cy="2263200"/>
          </a:xfrm>
        </p:grpSpPr>
        <p:sp>
          <p:nvSpPr>
            <p:cNvPr id="96" name="Google Shape;96;p3"/>
            <p:cNvSpPr txBox="1"/>
            <p:nvPr/>
          </p:nvSpPr>
          <p:spPr>
            <a:xfrm>
              <a:off x="365787" y="3200400"/>
              <a:ext cx="4023300" cy="1806000"/>
            </a:xfrm>
            <a:prstGeom prst="rect">
              <a:avLst/>
            </a:prstGeom>
            <a:solidFill>
              <a:srgbClr val="6994DF"/>
            </a:solidFill>
            <a:ln>
              <a:noFill/>
            </a:ln>
          </p:spPr>
          <p:txBody>
            <a:bodyPr spcFirstLastPara="1" wrap="square" lIns="274300" tIns="274300" rIns="274300" bIns="2743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Working together as a team, we will end the predictive value of race, class, gender, and special capacities for our children’s success through high-quality teaching and learning for all. We seek to build relationships with families and communities to ensure that every student succeeds.</a:t>
              </a:r>
              <a:endParaRPr sz="2600" b="0" i="0" u="none" strike="noStrike" cap="none">
                <a:solidFill>
                  <a:schemeClr val="lt1"/>
                </a:solidFill>
                <a:latin typeface="Arial"/>
                <a:ea typeface="Arial"/>
                <a:cs typeface="Arial"/>
                <a:sym typeface="Arial"/>
              </a:endParaRPr>
            </a:p>
            <a:p>
              <a:pPr marL="0" marR="0" lvl="0" indent="0" algn="l" rtl="0">
                <a:lnSpc>
                  <a:spcPct val="100000"/>
                </a:lnSpc>
                <a:spcBef>
                  <a:spcPts val="2000"/>
                </a:spcBef>
                <a:spcAft>
                  <a:spcPts val="0"/>
                </a:spcAft>
                <a:buClr>
                  <a:srgbClr val="000000"/>
                </a:buClr>
                <a:buSzPts val="2600"/>
                <a:buFont typeface="Arial"/>
                <a:buNone/>
              </a:pPr>
              <a:r>
                <a:rPr lang="en-US" sz="2600" b="1" i="0" u="none" strike="noStrike" cap="none">
                  <a:solidFill>
                    <a:schemeClr val="lt1"/>
                  </a:solidFill>
                  <a:latin typeface="Arial"/>
                  <a:ea typeface="Arial"/>
                  <a:cs typeface="Arial"/>
                  <a:sym typeface="Arial"/>
                </a:rPr>
                <a:t>We will know every student.</a:t>
              </a:r>
              <a:endParaRPr sz="2600" b="1" i="0" u="none" strike="noStrike" cap="none">
                <a:solidFill>
                  <a:schemeClr val="lt1"/>
                </a:solidFill>
                <a:latin typeface="Arial"/>
                <a:ea typeface="Arial"/>
                <a:cs typeface="Arial"/>
                <a:sym typeface="Arial"/>
              </a:endParaRPr>
            </a:p>
          </p:txBody>
        </p:sp>
        <p:sp>
          <p:nvSpPr>
            <p:cNvPr id="97" name="Google Shape;97;p3"/>
            <p:cNvSpPr txBox="1"/>
            <p:nvPr/>
          </p:nvSpPr>
          <p:spPr>
            <a:xfrm>
              <a:off x="365785" y="2743200"/>
              <a:ext cx="1645800" cy="600300"/>
            </a:xfrm>
            <a:prstGeom prst="rect">
              <a:avLst/>
            </a:prstGeom>
            <a:noFill/>
            <a:ln>
              <a:noFill/>
            </a:ln>
          </p:spPr>
          <p:txBody>
            <a:bodyPr spcFirstLastPara="1" wrap="square" lIns="237700" tIns="182850" rIns="182850" bIns="18285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6994DF"/>
                  </a:solidFill>
                  <a:latin typeface="Proxima Nova"/>
                  <a:ea typeface="Proxima Nova"/>
                  <a:cs typeface="Proxima Nova"/>
                  <a:sym typeface="Proxima Nova"/>
                </a:rPr>
                <a:t>MISSION</a:t>
              </a:r>
              <a:endParaRPr sz="5400" b="1" i="0" u="none" strike="noStrike" cap="none">
                <a:solidFill>
                  <a:srgbClr val="6994DF"/>
                </a:solidFill>
                <a:latin typeface="Proxima Nova"/>
                <a:ea typeface="Proxima Nova"/>
                <a:cs typeface="Proxima Nova"/>
                <a:sym typeface="Proxima Nova"/>
              </a:endParaRPr>
            </a:p>
          </p:txBody>
        </p:sp>
      </p:grpSp>
      <p:grpSp>
        <p:nvGrpSpPr>
          <p:cNvPr id="98" name="Google Shape;98;p3"/>
          <p:cNvGrpSpPr/>
          <p:nvPr/>
        </p:nvGrpSpPr>
        <p:grpSpPr>
          <a:xfrm>
            <a:off x="9509649" y="1920240"/>
            <a:ext cx="8046600" cy="3069000"/>
            <a:chOff x="4754824" y="914400"/>
            <a:chExt cx="4023300" cy="1534500"/>
          </a:xfrm>
        </p:grpSpPr>
        <p:sp>
          <p:nvSpPr>
            <p:cNvPr id="99" name="Google Shape;99;p3"/>
            <p:cNvSpPr txBox="1"/>
            <p:nvPr/>
          </p:nvSpPr>
          <p:spPr>
            <a:xfrm>
              <a:off x="4754824" y="1371600"/>
              <a:ext cx="4023300" cy="1077300"/>
            </a:xfrm>
            <a:prstGeom prst="rect">
              <a:avLst/>
            </a:prstGeom>
            <a:solidFill>
              <a:srgbClr val="0C8A44"/>
            </a:solidFill>
            <a:ln>
              <a:noFill/>
            </a:ln>
          </p:spPr>
          <p:txBody>
            <a:bodyPr spcFirstLastPara="1" wrap="square" lIns="274300" tIns="274300" rIns="274300" bIns="274300" anchor="t" anchorCtr="0">
              <a:spAutoFit/>
            </a:bodyPr>
            <a:lstStyle/>
            <a:p>
              <a:pPr marL="914400" marR="0" lvl="0" indent="-622300" algn="l" rtl="0">
                <a:lnSpc>
                  <a:spcPct val="100000"/>
                </a:lnSpc>
                <a:spcBef>
                  <a:spcPts val="0"/>
                </a:spcBef>
                <a:spcAft>
                  <a:spcPts val="0"/>
                </a:spcAft>
                <a:buClr>
                  <a:schemeClr val="lt1"/>
                </a:buClr>
                <a:buSzPts val="2600"/>
                <a:buFont typeface="Arial"/>
                <a:buChar char="●"/>
              </a:pPr>
              <a:r>
                <a:rPr lang="en-US" sz="2600" b="0" i="0" u="none" strike="noStrike" cap="none">
                  <a:solidFill>
                    <a:schemeClr val="lt1"/>
                  </a:solidFill>
                  <a:latin typeface="Arial"/>
                  <a:ea typeface="Arial"/>
                  <a:cs typeface="Arial"/>
                  <a:sym typeface="Arial"/>
                </a:rPr>
                <a:t>Equity</a:t>
              </a:r>
              <a:endParaRPr sz="2600" b="0" i="0" u="none" strike="noStrike" cap="none">
                <a:solidFill>
                  <a:schemeClr val="lt1"/>
                </a:solidFill>
                <a:latin typeface="Arial"/>
                <a:ea typeface="Arial"/>
                <a:cs typeface="Arial"/>
                <a:sym typeface="Arial"/>
              </a:endParaRPr>
            </a:p>
            <a:p>
              <a:pPr marL="914400" marR="0" lvl="0" indent="-622300" algn="l" rtl="0">
                <a:lnSpc>
                  <a:spcPct val="100000"/>
                </a:lnSpc>
                <a:spcBef>
                  <a:spcPts val="0"/>
                </a:spcBef>
                <a:spcAft>
                  <a:spcPts val="0"/>
                </a:spcAft>
                <a:buClr>
                  <a:schemeClr val="lt1"/>
                </a:buClr>
                <a:buSzPts val="2600"/>
                <a:buFont typeface="Arial"/>
                <a:buChar char="●"/>
              </a:pPr>
              <a:r>
                <a:rPr lang="en-US" sz="2600" b="0" i="0" u="none" strike="noStrike" cap="none">
                  <a:solidFill>
                    <a:schemeClr val="lt1"/>
                  </a:solidFill>
                  <a:latin typeface="Arial"/>
                  <a:ea typeface="Arial"/>
                  <a:cs typeface="Arial"/>
                  <a:sym typeface="Arial"/>
                </a:rPr>
                <a:t>Excellence</a:t>
              </a:r>
              <a:endParaRPr sz="2600" b="0" i="0" u="none" strike="noStrike" cap="none">
                <a:solidFill>
                  <a:schemeClr val="lt1"/>
                </a:solidFill>
                <a:latin typeface="Arial"/>
                <a:ea typeface="Arial"/>
                <a:cs typeface="Arial"/>
                <a:sym typeface="Arial"/>
              </a:endParaRPr>
            </a:p>
            <a:p>
              <a:pPr marL="914400" marR="0" lvl="0" indent="-622300" algn="l" rtl="0">
                <a:lnSpc>
                  <a:spcPct val="100000"/>
                </a:lnSpc>
                <a:spcBef>
                  <a:spcPts val="0"/>
                </a:spcBef>
                <a:spcAft>
                  <a:spcPts val="0"/>
                </a:spcAft>
                <a:buClr>
                  <a:schemeClr val="lt1"/>
                </a:buClr>
                <a:buSzPts val="2600"/>
                <a:buFont typeface="Arial"/>
                <a:buChar char="●"/>
              </a:pPr>
              <a:r>
                <a:rPr lang="en-US" sz="2600" b="0" i="0" u="none" strike="noStrike" cap="none">
                  <a:solidFill>
                    <a:schemeClr val="lt1"/>
                  </a:solidFill>
                  <a:latin typeface="Arial"/>
                  <a:ea typeface="Arial"/>
                  <a:cs typeface="Arial"/>
                  <a:sym typeface="Arial"/>
                </a:rPr>
                <a:t>Family and Community</a:t>
              </a:r>
              <a:endParaRPr sz="2600" b="0" i="0" u="none" strike="noStrike" cap="none">
                <a:solidFill>
                  <a:schemeClr val="lt1"/>
                </a:solidFill>
                <a:latin typeface="Arial"/>
                <a:ea typeface="Arial"/>
                <a:cs typeface="Arial"/>
                <a:sym typeface="Arial"/>
              </a:endParaRPr>
            </a:p>
            <a:p>
              <a:pPr marL="914400" marR="0" lvl="0" indent="-622300" algn="l" rtl="0">
                <a:lnSpc>
                  <a:spcPct val="100000"/>
                </a:lnSpc>
                <a:spcBef>
                  <a:spcPts val="0"/>
                </a:spcBef>
                <a:spcAft>
                  <a:spcPts val="0"/>
                </a:spcAft>
                <a:buClr>
                  <a:schemeClr val="lt1"/>
                </a:buClr>
                <a:buSzPts val="2600"/>
                <a:buFont typeface="Arial"/>
                <a:buChar char="●"/>
              </a:pPr>
              <a:r>
                <a:rPr lang="en-US" sz="2600" b="0" i="0" u="none" strike="noStrike" cap="none">
                  <a:solidFill>
                    <a:schemeClr val="lt1"/>
                  </a:solidFill>
                  <a:latin typeface="Arial"/>
                  <a:ea typeface="Arial"/>
                  <a:cs typeface="Arial"/>
                  <a:sym typeface="Arial"/>
                </a:rPr>
                <a:t>Wellness</a:t>
              </a:r>
              <a:endParaRPr sz="2600" b="0" i="0" u="none" strike="noStrike" cap="none">
                <a:solidFill>
                  <a:schemeClr val="lt1"/>
                </a:solidFill>
                <a:latin typeface="Arial"/>
                <a:ea typeface="Arial"/>
                <a:cs typeface="Arial"/>
                <a:sym typeface="Arial"/>
              </a:endParaRPr>
            </a:p>
          </p:txBody>
        </p:sp>
        <p:sp>
          <p:nvSpPr>
            <p:cNvPr id="100" name="Google Shape;100;p3"/>
            <p:cNvSpPr txBox="1"/>
            <p:nvPr/>
          </p:nvSpPr>
          <p:spPr>
            <a:xfrm>
              <a:off x="4754835" y="914400"/>
              <a:ext cx="1645800" cy="600300"/>
            </a:xfrm>
            <a:prstGeom prst="rect">
              <a:avLst/>
            </a:prstGeom>
            <a:noFill/>
            <a:ln>
              <a:noFill/>
            </a:ln>
          </p:spPr>
          <p:txBody>
            <a:bodyPr spcFirstLastPara="1" wrap="square" lIns="237700" tIns="182850" rIns="182850" bIns="18285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0C8A44"/>
                  </a:solidFill>
                  <a:latin typeface="Proxima Nova"/>
                  <a:ea typeface="Proxima Nova"/>
                  <a:cs typeface="Proxima Nova"/>
                  <a:sym typeface="Proxima Nova"/>
                </a:rPr>
                <a:t>VALUES</a:t>
              </a:r>
              <a:endParaRPr sz="5400" b="1" i="0" u="none" strike="noStrike" cap="none">
                <a:solidFill>
                  <a:srgbClr val="0C8A44"/>
                </a:solidFill>
                <a:latin typeface="Proxima Nova"/>
                <a:ea typeface="Proxima Nova"/>
                <a:cs typeface="Proxima Nova"/>
                <a:sym typeface="Proxima Nova"/>
              </a:endParaRPr>
            </a:p>
          </p:txBody>
        </p:sp>
      </p:grpSp>
      <p:sp>
        <p:nvSpPr>
          <p:cNvPr id="101" name="Google Shape;101;p3"/>
          <p:cNvSpPr txBox="1"/>
          <p:nvPr/>
        </p:nvSpPr>
        <p:spPr>
          <a:xfrm>
            <a:off x="9509645" y="5212080"/>
            <a:ext cx="3291600" cy="1200600"/>
          </a:xfrm>
          <a:prstGeom prst="rect">
            <a:avLst/>
          </a:prstGeom>
          <a:noFill/>
          <a:ln>
            <a:noFill/>
          </a:ln>
        </p:spPr>
        <p:txBody>
          <a:bodyPr spcFirstLastPara="1" wrap="square" lIns="237700" tIns="182850" rIns="182850" bIns="18285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FAA63D"/>
                </a:solidFill>
                <a:latin typeface="Proxima Nova"/>
                <a:ea typeface="Proxima Nova"/>
                <a:cs typeface="Proxima Nova"/>
                <a:sym typeface="Proxima Nova"/>
              </a:rPr>
              <a:t>GOALS</a:t>
            </a:r>
            <a:endParaRPr sz="5400" b="1" i="0" u="none" strike="noStrike" cap="none">
              <a:solidFill>
                <a:srgbClr val="FAA63D"/>
              </a:solidFill>
              <a:latin typeface="Proxima Nova"/>
              <a:ea typeface="Proxima Nova"/>
              <a:cs typeface="Proxima Nova"/>
              <a:sym typeface="Proxima Nova"/>
            </a:endParaRPr>
          </a:p>
        </p:txBody>
      </p:sp>
      <p:grpSp>
        <p:nvGrpSpPr>
          <p:cNvPr id="102" name="Google Shape;102;p3"/>
          <p:cNvGrpSpPr/>
          <p:nvPr/>
        </p:nvGrpSpPr>
        <p:grpSpPr>
          <a:xfrm>
            <a:off x="9784080" y="6400800"/>
            <a:ext cx="7772420" cy="3017519"/>
            <a:chOff x="4892040" y="3200400"/>
            <a:chExt cx="3886210" cy="1508759"/>
          </a:xfrm>
        </p:grpSpPr>
        <p:pic>
          <p:nvPicPr>
            <p:cNvPr id="103" name="Google Shape;103;p3"/>
            <p:cNvPicPr preferRelativeResize="0"/>
            <p:nvPr/>
          </p:nvPicPr>
          <p:blipFill rotWithShape="1">
            <a:blip r:embed="rId3">
              <a:alphaModFix/>
            </a:blip>
            <a:srcRect/>
            <a:stretch/>
          </p:blipFill>
          <p:spPr>
            <a:xfrm>
              <a:off x="4892040" y="3200400"/>
              <a:ext cx="411480" cy="411480"/>
            </a:xfrm>
            <a:prstGeom prst="rect">
              <a:avLst/>
            </a:prstGeom>
            <a:noFill/>
            <a:ln>
              <a:noFill/>
            </a:ln>
          </p:spPr>
        </p:pic>
        <p:pic>
          <p:nvPicPr>
            <p:cNvPr id="104" name="Google Shape;104;p3"/>
            <p:cNvPicPr preferRelativeResize="0"/>
            <p:nvPr/>
          </p:nvPicPr>
          <p:blipFill rotWithShape="1">
            <a:blip r:embed="rId4">
              <a:alphaModFix/>
            </a:blip>
            <a:srcRect/>
            <a:stretch/>
          </p:blipFill>
          <p:spPr>
            <a:xfrm>
              <a:off x="4892040" y="3749040"/>
              <a:ext cx="411480" cy="411480"/>
            </a:xfrm>
            <a:prstGeom prst="rect">
              <a:avLst/>
            </a:prstGeom>
            <a:noFill/>
            <a:ln>
              <a:noFill/>
            </a:ln>
          </p:spPr>
        </p:pic>
        <p:pic>
          <p:nvPicPr>
            <p:cNvPr id="105" name="Google Shape;105;p3"/>
            <p:cNvPicPr preferRelativeResize="0"/>
            <p:nvPr/>
          </p:nvPicPr>
          <p:blipFill rotWithShape="1">
            <a:blip r:embed="rId5">
              <a:alphaModFix/>
            </a:blip>
            <a:srcRect/>
            <a:stretch/>
          </p:blipFill>
          <p:spPr>
            <a:xfrm>
              <a:off x="4892040" y="4297680"/>
              <a:ext cx="411479" cy="411479"/>
            </a:xfrm>
            <a:prstGeom prst="rect">
              <a:avLst/>
            </a:prstGeom>
            <a:noFill/>
            <a:ln>
              <a:noFill/>
            </a:ln>
          </p:spPr>
        </p:pic>
        <p:sp>
          <p:nvSpPr>
            <p:cNvPr id="106" name="Google Shape;106;p3"/>
            <p:cNvSpPr txBox="1"/>
            <p:nvPr/>
          </p:nvSpPr>
          <p:spPr>
            <a:xfrm>
              <a:off x="5349125" y="3213675"/>
              <a:ext cx="3429000" cy="3849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2"/>
                  </a:solidFill>
                  <a:latin typeface="Arial"/>
                  <a:ea typeface="Arial"/>
                  <a:cs typeface="Arial"/>
                  <a:sym typeface="Arial"/>
                </a:rPr>
                <a:t>Thriving Students</a:t>
              </a:r>
              <a:endParaRPr sz="3400" b="1" i="0" u="none" strike="noStrike" cap="none">
                <a:solidFill>
                  <a:schemeClr val="dk2"/>
                </a:solidFill>
                <a:latin typeface="Arial"/>
                <a:ea typeface="Arial"/>
                <a:cs typeface="Arial"/>
                <a:sym typeface="Arial"/>
              </a:endParaRPr>
            </a:p>
          </p:txBody>
        </p:sp>
        <p:sp>
          <p:nvSpPr>
            <p:cNvPr id="107" name="Google Shape;107;p3"/>
            <p:cNvSpPr txBox="1"/>
            <p:nvPr/>
          </p:nvSpPr>
          <p:spPr>
            <a:xfrm>
              <a:off x="5349250" y="4311025"/>
              <a:ext cx="3429000" cy="3849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2"/>
                  </a:solidFill>
                  <a:latin typeface="Arial"/>
                  <a:ea typeface="Arial"/>
                  <a:cs typeface="Arial"/>
                  <a:sym typeface="Arial"/>
                </a:rPr>
                <a:t>Equitable, Transformative Resources</a:t>
              </a:r>
              <a:endParaRPr sz="3400" b="1" i="0" u="none" strike="noStrike" cap="none">
                <a:solidFill>
                  <a:schemeClr val="dk2"/>
                </a:solidFill>
                <a:latin typeface="Arial"/>
                <a:ea typeface="Arial"/>
                <a:cs typeface="Arial"/>
                <a:sym typeface="Arial"/>
              </a:endParaRPr>
            </a:p>
          </p:txBody>
        </p:sp>
        <p:sp>
          <p:nvSpPr>
            <p:cNvPr id="108" name="Google Shape;108;p3"/>
            <p:cNvSpPr txBox="1"/>
            <p:nvPr/>
          </p:nvSpPr>
          <p:spPr>
            <a:xfrm>
              <a:off x="5349240" y="3762338"/>
              <a:ext cx="3429000" cy="3849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chemeClr val="dk2"/>
                  </a:solidFill>
                  <a:latin typeface="Arial"/>
                  <a:ea typeface="Arial"/>
                  <a:cs typeface="Arial"/>
                  <a:sym typeface="Arial"/>
                </a:rPr>
                <a:t>Affirming and Empowering Communities</a:t>
              </a:r>
              <a:endParaRPr sz="3400" b="1" i="0" u="none" strike="noStrike" cap="none">
                <a:solidFill>
                  <a:schemeClr val="dk2"/>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623400" y="745000"/>
            <a:ext cx="17041200" cy="1467000"/>
          </a:xfrm>
          <a:prstGeom prst="rect">
            <a:avLst/>
          </a:prstGeom>
          <a:noFill/>
          <a:ln>
            <a:noFill/>
          </a:ln>
        </p:spPr>
        <p:txBody>
          <a:bodyPr spcFirstLastPara="1" wrap="square" lIns="182850" tIns="182850" rIns="182850" bIns="182850" anchor="t" anchorCtr="0">
            <a:noAutofit/>
          </a:bodyPr>
          <a:lstStyle/>
          <a:p>
            <a:pPr marL="0" lvl="0" indent="0" algn="ctr" rtl="0">
              <a:lnSpc>
                <a:spcPct val="100000"/>
              </a:lnSpc>
              <a:spcBef>
                <a:spcPts val="0"/>
              </a:spcBef>
              <a:spcAft>
                <a:spcPts val="0"/>
              </a:spcAft>
              <a:buSzPts val="3000"/>
              <a:buNone/>
            </a:pPr>
            <a:r>
              <a:rPr lang="en-US" sz="9600"/>
              <a:t>ACPS Anti-Racism policy </a:t>
            </a:r>
            <a:endParaRPr sz="9600"/>
          </a:p>
        </p:txBody>
      </p:sp>
      <p:sp>
        <p:nvSpPr>
          <p:cNvPr id="114" name="Google Shape;114;p4"/>
          <p:cNvSpPr txBox="1"/>
          <p:nvPr/>
        </p:nvSpPr>
        <p:spPr>
          <a:xfrm>
            <a:off x="1237500" y="3022792"/>
            <a:ext cx="8253000" cy="5816916"/>
          </a:xfrm>
          <a:prstGeom prst="rect">
            <a:avLst/>
          </a:prstGeom>
          <a:noFill/>
          <a:ln>
            <a:noFill/>
          </a:ln>
        </p:spPr>
        <p:txBody>
          <a:bodyPr spcFirstLastPara="1" wrap="square" lIns="182850" tIns="182850" rIns="182850" bIns="182850" anchor="ctr"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Roboto"/>
                <a:ea typeface="Roboto"/>
                <a:cs typeface="Roboto"/>
                <a:sym typeface="Roboto"/>
              </a:rPr>
              <a:t>Albemarle County School Board Policy ACC Anti-Racism states “The Albemarle County School Board (“Board”) and the Albemarle County Public Schools (“Division”) reject all forms of racism as destructive to the Division’s mission, vision, values, and goals.”</a:t>
            </a:r>
            <a:endParaRPr sz="4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rgbClr val="000000"/>
              </a:solidFill>
              <a:latin typeface="Roboto"/>
              <a:ea typeface="Roboto"/>
              <a:cs typeface="Roboto"/>
              <a:sym typeface="Roboto"/>
            </a:endParaRPr>
          </a:p>
        </p:txBody>
      </p:sp>
      <p:pic>
        <p:nvPicPr>
          <p:cNvPr id="115" name="Google Shape;115;p4"/>
          <p:cNvPicPr preferRelativeResize="0"/>
          <p:nvPr/>
        </p:nvPicPr>
        <p:blipFill rotWithShape="1">
          <a:blip r:embed="rId3">
            <a:alphaModFix/>
          </a:blip>
          <a:srcRect/>
          <a:stretch/>
        </p:blipFill>
        <p:spPr>
          <a:xfrm>
            <a:off x="10611601" y="2282050"/>
            <a:ext cx="5075778" cy="729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860100" y="837650"/>
            <a:ext cx="14866800" cy="792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US" sz="9600"/>
              <a:t>Individual Racism  </a:t>
            </a:r>
            <a:endParaRPr sz="9600"/>
          </a:p>
        </p:txBody>
      </p:sp>
      <p:sp>
        <p:nvSpPr>
          <p:cNvPr id="121" name="Google Shape;121;p5"/>
          <p:cNvSpPr txBox="1">
            <a:spLocks noGrp="1"/>
          </p:cNvSpPr>
          <p:nvPr>
            <p:ph type="body" idx="1"/>
          </p:nvPr>
        </p:nvSpPr>
        <p:spPr>
          <a:xfrm>
            <a:off x="860100" y="2839700"/>
            <a:ext cx="16567800" cy="66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2400"/>
              </a:spcBef>
              <a:spcAft>
                <a:spcPts val="0"/>
              </a:spcAft>
              <a:buSzPts val="1800"/>
              <a:buNone/>
            </a:pPr>
            <a:r>
              <a:rPr lang="en-US" sz="6000">
                <a:latin typeface="Red Hat Text"/>
                <a:ea typeface="Red Hat Text"/>
                <a:cs typeface="Red Hat Text"/>
                <a:sym typeface="Red Hat Text"/>
              </a:rPr>
              <a:t>Is</a:t>
            </a:r>
            <a:r>
              <a:rPr lang="en-US" sz="6000" b="1">
                <a:latin typeface="Red Hat Text"/>
                <a:ea typeface="Red Hat Text"/>
                <a:cs typeface="Red Hat Text"/>
                <a:sym typeface="Red Hat Text"/>
              </a:rPr>
              <a:t> </a:t>
            </a:r>
            <a:r>
              <a:rPr lang="en-US" sz="6000">
                <a:latin typeface="Red Hat Text"/>
                <a:ea typeface="Red Hat Text"/>
                <a:cs typeface="Red Hat Text"/>
                <a:sym typeface="Red Hat Text"/>
              </a:rPr>
              <a:t>pre-judgment, bias, or discrimination by an individual based on race.  Individual racism includes both privately held beliefs, conscious and unconscious, and external behaviors and actions towards others</a:t>
            </a:r>
            <a:r>
              <a:rPr lang="en-US" sz="2800">
                <a:latin typeface="Times New Roman"/>
                <a:ea typeface="Times New Roman"/>
                <a:cs typeface="Times New Roman"/>
                <a:sym typeface="Times New Roman"/>
              </a:rPr>
              <a:t>.</a:t>
            </a:r>
            <a:endParaRPr sz="6000">
              <a:latin typeface="Red Hat Text"/>
              <a:ea typeface="Red Hat Text"/>
              <a:cs typeface="Red Hat Text"/>
              <a:sym typeface="Red Hat Text"/>
            </a:endParaRPr>
          </a:p>
          <a:p>
            <a:pPr marL="0" lvl="0" indent="0" algn="l" rtl="0">
              <a:lnSpc>
                <a:spcPct val="100000"/>
              </a:lnSpc>
              <a:spcBef>
                <a:spcPts val="4600"/>
              </a:spcBef>
              <a:spcAft>
                <a:spcPts val="0"/>
              </a:spcAft>
              <a:buSzPts val="2000"/>
              <a:buNone/>
            </a:pPr>
            <a:endParaRPr sz="46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40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5000">
              <a:latin typeface="Red Hat Text"/>
              <a:ea typeface="Red Hat Text"/>
              <a:cs typeface="Red Hat Text"/>
              <a:sym typeface="Red Hat Text"/>
            </a:endParaRPr>
          </a:p>
          <a:p>
            <a:pPr marL="0" lvl="0" indent="0" algn="l" rtl="0">
              <a:lnSpc>
                <a:spcPct val="166670"/>
              </a:lnSpc>
              <a:spcBef>
                <a:spcPts val="1800"/>
              </a:spcBef>
              <a:spcAft>
                <a:spcPts val="0"/>
              </a:spcAft>
              <a:buSzPts val="2400"/>
              <a:buNone/>
            </a:pPr>
            <a:endParaRPr sz="2200">
              <a:latin typeface="Lato"/>
              <a:ea typeface="Lato"/>
              <a:cs typeface="Lato"/>
              <a:sym typeface="Lato"/>
            </a:endParaRPr>
          </a:p>
          <a:p>
            <a:pPr marL="0" lvl="0" indent="0" algn="l" rtl="0">
              <a:lnSpc>
                <a:spcPct val="166670"/>
              </a:lnSpc>
              <a:spcBef>
                <a:spcPts val="1800"/>
              </a:spcBef>
              <a:spcAft>
                <a:spcPts val="0"/>
              </a:spcAft>
              <a:buSzPts val="2400"/>
              <a:buNone/>
            </a:pPr>
            <a:endParaRPr sz="4600" i="1"/>
          </a:p>
        </p:txBody>
      </p:sp>
      <p:sp>
        <p:nvSpPr>
          <p:cNvPr id="122" name="Google Shape;122;p5"/>
          <p:cNvSpPr txBox="1">
            <a:spLocks noGrp="1"/>
          </p:cNvSpPr>
          <p:nvPr>
            <p:ph type="sldNum" idx="12"/>
          </p:nvPr>
        </p:nvSpPr>
        <p:spPr>
          <a:xfrm>
            <a:off x="16961168" y="9499702"/>
            <a:ext cx="1097400" cy="787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
        <p:nvSpPr>
          <p:cNvPr id="123" name="Google Shape;123;p5"/>
          <p:cNvSpPr txBox="1"/>
          <p:nvPr/>
        </p:nvSpPr>
        <p:spPr>
          <a:xfrm>
            <a:off x="489500" y="1619225"/>
            <a:ext cx="17363400" cy="835200"/>
          </a:xfrm>
          <a:prstGeom prst="rect">
            <a:avLst/>
          </a:prstGeom>
          <a:solidFill>
            <a:schemeClr val="accent1"/>
          </a:solidFill>
          <a:ln>
            <a:noFill/>
          </a:ln>
        </p:spPr>
        <p:txBody>
          <a:bodyPr spcFirstLastPara="1" wrap="square" lIns="182850" tIns="182850" rIns="182850" bIns="182850" anchor="t" anchorCtr="0">
            <a:noAutofit/>
          </a:bodyPr>
          <a:lstStyle/>
          <a:p>
            <a:pPr marL="0" marR="0" lvl="0" indent="0" algn="ctr" rtl="0">
              <a:lnSpc>
                <a:spcPct val="166670"/>
              </a:lnSpc>
              <a:spcBef>
                <a:spcPts val="1800"/>
              </a:spcBef>
              <a:spcAft>
                <a:spcPts val="0"/>
              </a:spcAft>
              <a:buClr>
                <a:srgbClr val="000000"/>
              </a:buClr>
              <a:buSzPts val="2800"/>
              <a:buFont typeface="Arial"/>
              <a:buNone/>
            </a:pPr>
            <a:endParaRPr sz="2800" b="0" i="0" u="none" strike="noStrike" cap="none">
              <a:solidFill>
                <a:srgbClr val="FFFF00"/>
              </a:solidFill>
              <a:latin typeface="Red Hat Text"/>
              <a:ea typeface="Red Hat Text"/>
              <a:cs typeface="Red Hat Text"/>
              <a:sym typeface="Red Hat Tex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xfrm>
            <a:off x="1027000" y="1326062"/>
            <a:ext cx="14866800" cy="792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US" sz="9600"/>
              <a:t>Institutional Racism  </a:t>
            </a:r>
            <a:endParaRPr sz="9600"/>
          </a:p>
        </p:txBody>
      </p:sp>
      <p:sp>
        <p:nvSpPr>
          <p:cNvPr id="129" name="Google Shape;129;p6"/>
          <p:cNvSpPr txBox="1">
            <a:spLocks noGrp="1"/>
          </p:cNvSpPr>
          <p:nvPr>
            <p:ph type="body" idx="1"/>
          </p:nvPr>
        </p:nvSpPr>
        <p:spPr>
          <a:xfrm>
            <a:off x="643000" y="3185350"/>
            <a:ext cx="15250800" cy="66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US" sz="6000">
                <a:latin typeface="Red Hat Text"/>
                <a:ea typeface="Red Hat Text"/>
                <a:cs typeface="Red Hat Text"/>
                <a:sym typeface="Red Hat Text"/>
              </a:rPr>
              <a:t>Occurs within institutions and organizations, such as schools, that adopt and maintain policies, practices, and procedures that often unintentionally produce inequitable outcomes for people of color and advantages for white people.</a:t>
            </a:r>
            <a:endParaRPr sz="60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40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5000">
              <a:latin typeface="Red Hat Text"/>
              <a:ea typeface="Red Hat Text"/>
              <a:cs typeface="Red Hat Text"/>
              <a:sym typeface="Red Hat Text"/>
            </a:endParaRPr>
          </a:p>
          <a:p>
            <a:pPr marL="0" lvl="0" indent="0" algn="l" rtl="0">
              <a:lnSpc>
                <a:spcPct val="166670"/>
              </a:lnSpc>
              <a:spcBef>
                <a:spcPts val="1800"/>
              </a:spcBef>
              <a:spcAft>
                <a:spcPts val="0"/>
              </a:spcAft>
              <a:buSzPts val="2400"/>
              <a:buNone/>
            </a:pPr>
            <a:endParaRPr sz="2200">
              <a:latin typeface="Lato"/>
              <a:ea typeface="Lato"/>
              <a:cs typeface="Lato"/>
              <a:sym typeface="Lato"/>
            </a:endParaRPr>
          </a:p>
          <a:p>
            <a:pPr marL="0" lvl="0" indent="0" algn="l" rtl="0">
              <a:lnSpc>
                <a:spcPct val="166670"/>
              </a:lnSpc>
              <a:spcBef>
                <a:spcPts val="1800"/>
              </a:spcBef>
              <a:spcAft>
                <a:spcPts val="0"/>
              </a:spcAft>
              <a:buSzPts val="2400"/>
              <a:buNone/>
            </a:pPr>
            <a:endParaRPr sz="4600" i="1"/>
          </a:p>
        </p:txBody>
      </p:sp>
      <p:sp>
        <p:nvSpPr>
          <p:cNvPr id="130" name="Google Shape;130;p6"/>
          <p:cNvSpPr txBox="1">
            <a:spLocks noGrp="1"/>
          </p:cNvSpPr>
          <p:nvPr>
            <p:ph type="sldNum" idx="12"/>
          </p:nvPr>
        </p:nvSpPr>
        <p:spPr>
          <a:xfrm>
            <a:off x="16961168" y="9499702"/>
            <a:ext cx="1097400" cy="787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
        <p:nvSpPr>
          <p:cNvPr id="131" name="Google Shape;131;p6"/>
          <p:cNvSpPr txBox="1"/>
          <p:nvPr/>
        </p:nvSpPr>
        <p:spPr>
          <a:xfrm>
            <a:off x="328250" y="1838106"/>
            <a:ext cx="17363400" cy="835200"/>
          </a:xfrm>
          <a:prstGeom prst="rect">
            <a:avLst/>
          </a:prstGeom>
          <a:solidFill>
            <a:schemeClr val="accent1"/>
          </a:solidFill>
          <a:ln>
            <a:noFill/>
          </a:ln>
        </p:spPr>
        <p:txBody>
          <a:bodyPr spcFirstLastPara="1" wrap="square" lIns="182850" tIns="182850" rIns="182850" bIns="182850" anchor="t" anchorCtr="0">
            <a:noAutofit/>
          </a:bodyPr>
          <a:lstStyle/>
          <a:p>
            <a:pPr marL="0" marR="0" lvl="0" indent="0" algn="ctr" rtl="0">
              <a:lnSpc>
                <a:spcPct val="166670"/>
              </a:lnSpc>
              <a:spcBef>
                <a:spcPts val="1800"/>
              </a:spcBef>
              <a:spcAft>
                <a:spcPts val="0"/>
              </a:spcAft>
              <a:buClr>
                <a:srgbClr val="000000"/>
              </a:buClr>
              <a:buSzPts val="2800"/>
              <a:buFont typeface="Arial"/>
              <a:buNone/>
            </a:pPr>
            <a:endParaRPr sz="2800" b="0" i="0" u="none" strike="noStrike" cap="none">
              <a:solidFill>
                <a:srgbClr val="FFFF00"/>
              </a:solidFill>
              <a:latin typeface="Red Hat Text"/>
              <a:ea typeface="Red Hat Text"/>
              <a:cs typeface="Red Hat Text"/>
              <a:sym typeface="Red Hat Text"/>
            </a:endParaRPr>
          </a:p>
        </p:txBody>
      </p:sp>
      <p:pic>
        <p:nvPicPr>
          <p:cNvPr id="132" name="Google Shape;132;p6" title="ARP Slide 5.mp3">
            <a:hlinkClick r:id="rId3"/>
          </p:cNvPr>
          <p:cNvPicPr preferRelativeResize="0"/>
          <p:nvPr/>
        </p:nvPicPr>
        <p:blipFill rotWithShape="1">
          <a:blip r:embed="rId4">
            <a:alphaModFix/>
          </a:blip>
          <a:srcRect/>
          <a:stretch/>
        </p:blipFill>
        <p:spPr>
          <a:xfrm>
            <a:off x="16462407" y="9212751"/>
            <a:ext cx="921850" cy="921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619463" y="599812"/>
            <a:ext cx="14866800" cy="792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200"/>
              <a:buNone/>
            </a:pPr>
            <a:r>
              <a:rPr lang="en-US" sz="8000"/>
              <a:t>Systemic/Structural Racism  </a:t>
            </a:r>
            <a:endParaRPr/>
          </a:p>
        </p:txBody>
      </p:sp>
      <p:sp>
        <p:nvSpPr>
          <p:cNvPr id="138" name="Google Shape;138;p7"/>
          <p:cNvSpPr txBox="1">
            <a:spLocks noGrp="1"/>
          </p:cNvSpPr>
          <p:nvPr>
            <p:ph type="body" idx="1"/>
          </p:nvPr>
        </p:nvSpPr>
        <p:spPr>
          <a:xfrm>
            <a:off x="860100" y="2839700"/>
            <a:ext cx="16567800" cy="666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US" sz="6000">
                <a:latin typeface="Red Hat Text"/>
                <a:ea typeface="Red Hat Text"/>
                <a:cs typeface="Red Hat Text"/>
                <a:sym typeface="Red Hat Text"/>
              </a:rPr>
              <a:t>Encompasses the history and current reality of institutional racism across all institutions and society -- It refers to the history, culture, ideology, and interactions of institutions and policies that perpetuate a system of inequity that is detrimental to communities of color.</a:t>
            </a:r>
            <a:endParaRPr sz="60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46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4000">
              <a:latin typeface="Red Hat Text"/>
              <a:ea typeface="Red Hat Text"/>
              <a:cs typeface="Red Hat Text"/>
              <a:sym typeface="Red Hat Text"/>
            </a:endParaRPr>
          </a:p>
          <a:p>
            <a:pPr marL="0" lvl="0" indent="0" algn="l" rtl="0">
              <a:lnSpc>
                <a:spcPct val="100000"/>
              </a:lnSpc>
              <a:spcBef>
                <a:spcPts val="1200"/>
              </a:spcBef>
              <a:spcAft>
                <a:spcPts val="0"/>
              </a:spcAft>
              <a:buSzPts val="2000"/>
              <a:buNone/>
            </a:pPr>
            <a:endParaRPr sz="5000">
              <a:latin typeface="Red Hat Text"/>
              <a:ea typeface="Red Hat Text"/>
              <a:cs typeface="Red Hat Text"/>
              <a:sym typeface="Red Hat Text"/>
            </a:endParaRPr>
          </a:p>
          <a:p>
            <a:pPr marL="0" lvl="0" indent="0" algn="l" rtl="0">
              <a:lnSpc>
                <a:spcPct val="166670"/>
              </a:lnSpc>
              <a:spcBef>
                <a:spcPts val="1800"/>
              </a:spcBef>
              <a:spcAft>
                <a:spcPts val="0"/>
              </a:spcAft>
              <a:buSzPts val="2400"/>
              <a:buNone/>
            </a:pPr>
            <a:endParaRPr sz="2200">
              <a:latin typeface="Lato"/>
              <a:ea typeface="Lato"/>
              <a:cs typeface="Lato"/>
              <a:sym typeface="Lato"/>
            </a:endParaRPr>
          </a:p>
          <a:p>
            <a:pPr marL="0" lvl="0" indent="0" algn="l" rtl="0">
              <a:lnSpc>
                <a:spcPct val="166670"/>
              </a:lnSpc>
              <a:spcBef>
                <a:spcPts val="1800"/>
              </a:spcBef>
              <a:spcAft>
                <a:spcPts val="0"/>
              </a:spcAft>
              <a:buSzPts val="2400"/>
              <a:buNone/>
            </a:pPr>
            <a:endParaRPr sz="4600" i="1"/>
          </a:p>
        </p:txBody>
      </p:sp>
      <p:sp>
        <p:nvSpPr>
          <p:cNvPr id="139" name="Google Shape;139;p7"/>
          <p:cNvSpPr txBox="1">
            <a:spLocks noGrp="1"/>
          </p:cNvSpPr>
          <p:nvPr>
            <p:ph type="sldNum" idx="12"/>
          </p:nvPr>
        </p:nvSpPr>
        <p:spPr>
          <a:xfrm>
            <a:off x="16961168" y="9499702"/>
            <a:ext cx="1097400" cy="787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
        <p:nvSpPr>
          <p:cNvPr id="140" name="Google Shape;140;p7"/>
          <p:cNvSpPr txBox="1"/>
          <p:nvPr/>
        </p:nvSpPr>
        <p:spPr>
          <a:xfrm>
            <a:off x="462300" y="1500306"/>
            <a:ext cx="17363400" cy="835200"/>
          </a:xfrm>
          <a:prstGeom prst="rect">
            <a:avLst/>
          </a:prstGeom>
          <a:solidFill>
            <a:schemeClr val="accent1"/>
          </a:solidFill>
          <a:ln>
            <a:noFill/>
          </a:ln>
        </p:spPr>
        <p:txBody>
          <a:bodyPr spcFirstLastPara="1" wrap="square" lIns="182850" tIns="182850" rIns="182850" bIns="182850" anchor="t" anchorCtr="0">
            <a:noAutofit/>
          </a:bodyPr>
          <a:lstStyle/>
          <a:p>
            <a:pPr marL="0" marR="0" lvl="0" indent="0" algn="ctr" rtl="0">
              <a:lnSpc>
                <a:spcPct val="166670"/>
              </a:lnSpc>
              <a:spcBef>
                <a:spcPts val="1800"/>
              </a:spcBef>
              <a:spcAft>
                <a:spcPts val="0"/>
              </a:spcAft>
              <a:buClr>
                <a:srgbClr val="000000"/>
              </a:buClr>
              <a:buSzPts val="2800"/>
              <a:buFont typeface="Arial"/>
              <a:buNone/>
            </a:pPr>
            <a:endParaRPr sz="2800" b="0" i="0" u="none" strike="noStrike" cap="none">
              <a:solidFill>
                <a:srgbClr val="FFFF00"/>
              </a:solidFill>
              <a:latin typeface="Red Hat Text"/>
              <a:ea typeface="Red Hat Text"/>
              <a:cs typeface="Red Hat Text"/>
              <a:sym typeface="Red Hat Tex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p:nvPr/>
        </p:nvSpPr>
        <p:spPr>
          <a:xfrm>
            <a:off x="856825" y="262000"/>
            <a:ext cx="17149800" cy="86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5600" b="1" i="0" u="none" strike="noStrike" cap="none">
                <a:solidFill>
                  <a:schemeClr val="accent1"/>
                </a:solidFill>
                <a:latin typeface="Tenor Sans"/>
                <a:ea typeface="Tenor Sans"/>
                <a:cs typeface="Tenor Sans"/>
                <a:sym typeface="Tenor Sans"/>
              </a:rPr>
              <a:t>Past School Name Reviews: School Board Actions</a:t>
            </a:r>
            <a:endParaRPr sz="2200" b="0" i="0" u="none" strike="noStrike" cap="none">
              <a:solidFill>
                <a:srgbClr val="000000"/>
              </a:solidFill>
              <a:latin typeface="Tenor Sans"/>
              <a:ea typeface="Tenor Sans"/>
              <a:cs typeface="Tenor Sans"/>
              <a:sym typeface="Tenor Sans"/>
            </a:endParaRPr>
          </a:p>
        </p:txBody>
      </p:sp>
      <p:sp>
        <p:nvSpPr>
          <p:cNvPr id="146" name="Google Shape;146;p8"/>
          <p:cNvSpPr txBox="1"/>
          <p:nvPr/>
        </p:nvSpPr>
        <p:spPr>
          <a:xfrm>
            <a:off x="1455450" y="1861637"/>
            <a:ext cx="15377100" cy="554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accent4"/>
                </a:solidFill>
                <a:latin typeface="Open Sans"/>
                <a:ea typeface="Open Sans"/>
                <a:cs typeface="Open Sans"/>
                <a:sym typeface="Open Sans"/>
              </a:rPr>
              <a:t>Paul H. Cale Elementary</a:t>
            </a:r>
            <a:r>
              <a:rPr lang="en-US" sz="3600" b="1" i="0" u="none" strike="noStrike" cap="none">
                <a:solidFill>
                  <a:srgbClr val="B4E3EF"/>
                </a:solidFill>
                <a:latin typeface="Open Sans"/>
                <a:ea typeface="Open Sans"/>
                <a:cs typeface="Open Sans"/>
                <a:sym typeface="Open Sans"/>
              </a:rPr>
              <a:t> ➤ </a:t>
            </a:r>
            <a:r>
              <a:rPr lang="en-US" sz="3600" b="1" i="0" u="none" strike="noStrike" cap="none">
                <a:solidFill>
                  <a:schemeClr val="accent4"/>
                </a:solidFill>
                <a:latin typeface="Open Sans"/>
                <a:ea typeface="Open Sans"/>
                <a:cs typeface="Open Sans"/>
                <a:sym typeface="Open Sans"/>
              </a:rPr>
              <a:t>Mountain View Elementary </a:t>
            </a:r>
            <a:endParaRPr sz="3600" b="0" i="0" u="none" strike="noStrike" cap="none">
              <a:solidFill>
                <a:schemeClr val="accent4"/>
              </a:solidFill>
              <a:latin typeface="Arial"/>
              <a:ea typeface="Arial"/>
              <a:cs typeface="Arial"/>
              <a:sym typeface="Arial"/>
            </a:endParaRPr>
          </a:p>
        </p:txBody>
      </p:sp>
      <p:sp>
        <p:nvSpPr>
          <p:cNvPr id="147" name="Google Shape;147;p8"/>
          <p:cNvSpPr/>
          <p:nvPr/>
        </p:nvSpPr>
        <p:spPr>
          <a:xfrm>
            <a:off x="0" y="9258300"/>
            <a:ext cx="18288000" cy="1028700"/>
          </a:xfrm>
          <a:custGeom>
            <a:avLst/>
            <a:gdLst/>
            <a:ahLst/>
            <a:cxnLst/>
            <a:rect l="l" t="t" r="r" b="b"/>
            <a:pathLst>
              <a:path w="8971816" h="504665" extrusionOk="0">
                <a:moveTo>
                  <a:pt x="0" y="0"/>
                </a:moveTo>
                <a:lnTo>
                  <a:pt x="8971816" y="0"/>
                </a:lnTo>
                <a:lnTo>
                  <a:pt x="8971816" y="504665"/>
                </a:lnTo>
                <a:lnTo>
                  <a:pt x="0" y="504665"/>
                </a:lnTo>
                <a:close/>
              </a:path>
            </a:pathLst>
          </a:custGeom>
          <a:solidFill>
            <a:srgbClr val="0C48B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8"/>
          <p:cNvSpPr txBox="1"/>
          <p:nvPr/>
        </p:nvSpPr>
        <p:spPr>
          <a:xfrm>
            <a:off x="1455450" y="2630153"/>
            <a:ext cx="16160962" cy="149579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accent4"/>
                </a:solidFill>
                <a:latin typeface="Open Sans"/>
                <a:ea typeface="Open Sans"/>
                <a:cs typeface="Open Sans"/>
                <a:sym typeface="Open Sans"/>
              </a:rPr>
              <a:t>Mortimer Y. Sutherland Middle </a:t>
            </a:r>
            <a:r>
              <a:rPr lang="en-US" sz="3600" b="1" i="0" u="none" strike="noStrike" cap="none">
                <a:solidFill>
                  <a:srgbClr val="B4E3EF"/>
                </a:solidFill>
                <a:latin typeface="Open Sans"/>
                <a:ea typeface="Open Sans"/>
                <a:cs typeface="Open Sans"/>
                <a:sym typeface="Open Sans"/>
              </a:rPr>
              <a:t> ➤ </a:t>
            </a:r>
            <a:r>
              <a:rPr lang="en-US" sz="3600" b="1" i="0" u="none" strike="noStrike" cap="none">
                <a:solidFill>
                  <a:schemeClr val="accent4"/>
                </a:solidFill>
                <a:latin typeface="Open Sans"/>
                <a:ea typeface="Open Sans"/>
                <a:cs typeface="Open Sans"/>
                <a:sym typeface="Open Sans"/>
              </a:rPr>
              <a:t>Lakeside Middle </a:t>
            </a:r>
            <a:endParaRPr sz="3600" b="1" i="0" u="none" strike="noStrike" cap="none">
              <a:solidFill>
                <a:schemeClr val="accent4"/>
              </a:solidFill>
              <a:latin typeface="Open Sans"/>
              <a:ea typeface="Open Sans"/>
              <a:cs typeface="Open Sans"/>
              <a:sym typeface="Open Sans"/>
            </a:endParaRPr>
          </a:p>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accent4"/>
              </a:solidFill>
              <a:latin typeface="Assistant"/>
              <a:ea typeface="Assistant"/>
              <a:cs typeface="Assistant"/>
              <a:sym typeface="Assistant"/>
            </a:endParaRPr>
          </a:p>
        </p:txBody>
      </p:sp>
      <p:sp>
        <p:nvSpPr>
          <p:cNvPr id="149" name="Google Shape;149;p8"/>
          <p:cNvSpPr/>
          <p:nvPr/>
        </p:nvSpPr>
        <p:spPr>
          <a:xfrm>
            <a:off x="12397478" y="9090528"/>
            <a:ext cx="6019800" cy="335544"/>
          </a:xfrm>
          <a:custGeom>
            <a:avLst/>
            <a:gdLst/>
            <a:ahLst/>
            <a:cxnLst/>
            <a:rect l="l" t="t" r="r" b="b"/>
            <a:pathLst>
              <a:path w="1585462" h="88374" extrusionOk="0">
                <a:moveTo>
                  <a:pt x="0" y="0"/>
                </a:moveTo>
                <a:lnTo>
                  <a:pt x="1585462" y="0"/>
                </a:lnTo>
                <a:lnTo>
                  <a:pt x="158546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8"/>
          <p:cNvSpPr txBox="1"/>
          <p:nvPr/>
        </p:nvSpPr>
        <p:spPr>
          <a:xfrm>
            <a:off x="1463000" y="3548439"/>
            <a:ext cx="16366500" cy="5388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500" b="1" i="0" u="none" strike="noStrike" cap="none">
                <a:solidFill>
                  <a:schemeClr val="accent4"/>
                </a:solidFill>
                <a:latin typeface="Open Sans"/>
                <a:ea typeface="Open Sans"/>
                <a:cs typeface="Open Sans"/>
                <a:sym typeface="Open Sans"/>
              </a:rPr>
              <a:t>Virginia L. Murray Elementary </a:t>
            </a:r>
            <a:r>
              <a:rPr lang="en-US" sz="3500" b="1" i="0" u="none" strike="noStrike" cap="none">
                <a:solidFill>
                  <a:srgbClr val="B4E3EF"/>
                </a:solidFill>
                <a:latin typeface="Open Sans"/>
                <a:ea typeface="Open Sans"/>
                <a:cs typeface="Open Sans"/>
                <a:sym typeface="Open Sans"/>
              </a:rPr>
              <a:t>➤ </a:t>
            </a:r>
            <a:r>
              <a:rPr lang="en-US" sz="3500" b="1" i="0" u="none" strike="noStrike" cap="none">
                <a:solidFill>
                  <a:schemeClr val="accent4"/>
                </a:solidFill>
                <a:latin typeface="Open Sans"/>
                <a:ea typeface="Open Sans"/>
                <a:cs typeface="Open Sans"/>
                <a:sym typeface="Open Sans"/>
              </a:rPr>
              <a:t>Virginia L. Murray Elementary </a:t>
            </a:r>
            <a:endParaRPr sz="3500" b="0" i="0" u="none" strike="noStrike" cap="none">
              <a:solidFill>
                <a:schemeClr val="accent4"/>
              </a:solidFill>
              <a:latin typeface="Arial"/>
              <a:ea typeface="Arial"/>
              <a:cs typeface="Arial"/>
              <a:sym typeface="Arial"/>
            </a:endParaRPr>
          </a:p>
        </p:txBody>
      </p:sp>
      <p:sp>
        <p:nvSpPr>
          <p:cNvPr id="151" name="Google Shape;151;p8"/>
          <p:cNvSpPr/>
          <p:nvPr/>
        </p:nvSpPr>
        <p:spPr>
          <a:xfrm>
            <a:off x="856825" y="2107871"/>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8"/>
          <p:cNvSpPr/>
          <p:nvPr/>
        </p:nvSpPr>
        <p:spPr>
          <a:xfrm>
            <a:off x="856825" y="2956236"/>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8"/>
          <p:cNvSpPr/>
          <p:nvPr/>
        </p:nvSpPr>
        <p:spPr>
          <a:xfrm>
            <a:off x="856825" y="3804601"/>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8"/>
          <p:cNvSpPr txBox="1"/>
          <p:nvPr/>
        </p:nvSpPr>
        <p:spPr>
          <a:xfrm>
            <a:off x="1463000" y="4422884"/>
            <a:ext cx="16366500" cy="554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accent4"/>
                </a:solidFill>
                <a:latin typeface="Open Sans"/>
                <a:ea typeface="Open Sans"/>
                <a:cs typeface="Open Sans"/>
                <a:sym typeface="Open Sans"/>
              </a:rPr>
              <a:t>Charter Public School </a:t>
            </a:r>
            <a:r>
              <a:rPr lang="en-US" sz="3600" b="1" i="0" u="none" strike="noStrike" cap="none">
                <a:solidFill>
                  <a:srgbClr val="B4E3EF"/>
                </a:solidFill>
                <a:latin typeface="Open Sans"/>
                <a:ea typeface="Open Sans"/>
                <a:cs typeface="Open Sans"/>
                <a:sym typeface="Open Sans"/>
              </a:rPr>
              <a:t>➤</a:t>
            </a:r>
            <a:r>
              <a:rPr lang="en-US" sz="3600" b="1" i="0" u="none" strike="noStrike" cap="none">
                <a:solidFill>
                  <a:schemeClr val="accent4"/>
                </a:solidFill>
                <a:latin typeface="Open Sans"/>
                <a:ea typeface="Open Sans"/>
                <a:cs typeface="Open Sans"/>
                <a:sym typeface="Open Sans"/>
              </a:rPr>
              <a:t> Community Lab School </a:t>
            </a:r>
            <a:endParaRPr sz="3600" b="0" i="0" u="none" strike="noStrike" cap="none">
              <a:solidFill>
                <a:schemeClr val="accent4"/>
              </a:solidFill>
              <a:latin typeface="Arial"/>
              <a:ea typeface="Arial"/>
              <a:cs typeface="Arial"/>
              <a:sym typeface="Arial"/>
            </a:endParaRPr>
          </a:p>
        </p:txBody>
      </p:sp>
      <p:sp>
        <p:nvSpPr>
          <p:cNvPr id="155" name="Google Shape;155;p8"/>
          <p:cNvSpPr/>
          <p:nvPr/>
        </p:nvSpPr>
        <p:spPr>
          <a:xfrm>
            <a:off x="856825" y="4652967"/>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8"/>
          <p:cNvSpPr txBox="1"/>
          <p:nvPr/>
        </p:nvSpPr>
        <p:spPr>
          <a:xfrm>
            <a:off x="1463000" y="5197448"/>
            <a:ext cx="16366500" cy="554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accent4"/>
                </a:solidFill>
                <a:latin typeface="Open Sans"/>
                <a:ea typeface="Open Sans"/>
                <a:cs typeface="Open Sans"/>
                <a:sym typeface="Open Sans"/>
              </a:rPr>
              <a:t>Jack Jouett Middle </a:t>
            </a:r>
            <a:r>
              <a:rPr lang="en-US" sz="3600" b="1" i="0" u="none" strike="noStrike" cap="none">
                <a:solidFill>
                  <a:srgbClr val="B4E3EF"/>
                </a:solidFill>
                <a:latin typeface="Open Sans"/>
                <a:ea typeface="Open Sans"/>
                <a:cs typeface="Open Sans"/>
                <a:sym typeface="Open Sans"/>
              </a:rPr>
              <a:t>➤</a:t>
            </a:r>
            <a:r>
              <a:rPr lang="en-US" sz="3600" b="1" i="0" u="none" strike="noStrike" cap="none">
                <a:solidFill>
                  <a:schemeClr val="accent4"/>
                </a:solidFill>
                <a:latin typeface="Open Sans"/>
                <a:ea typeface="Open Sans"/>
                <a:cs typeface="Open Sans"/>
                <a:sym typeface="Open Sans"/>
              </a:rPr>
              <a:t> Journey Middle </a:t>
            </a:r>
            <a:endParaRPr sz="3600" b="0" i="0" u="none" strike="noStrike" cap="none">
              <a:solidFill>
                <a:schemeClr val="accent4"/>
              </a:solidFill>
              <a:latin typeface="Arial"/>
              <a:ea typeface="Arial"/>
              <a:cs typeface="Arial"/>
              <a:sym typeface="Arial"/>
            </a:endParaRPr>
          </a:p>
        </p:txBody>
      </p:sp>
      <p:sp>
        <p:nvSpPr>
          <p:cNvPr id="157" name="Google Shape;157;p8"/>
          <p:cNvSpPr/>
          <p:nvPr/>
        </p:nvSpPr>
        <p:spPr>
          <a:xfrm>
            <a:off x="856825" y="5501332"/>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8"/>
          <p:cNvSpPr txBox="1"/>
          <p:nvPr/>
        </p:nvSpPr>
        <p:spPr>
          <a:xfrm>
            <a:off x="1463000" y="6061598"/>
            <a:ext cx="16366500" cy="554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accent4"/>
                </a:solidFill>
                <a:latin typeface="Open Sans"/>
                <a:ea typeface="Open Sans"/>
                <a:cs typeface="Open Sans"/>
                <a:sym typeface="Open Sans"/>
              </a:rPr>
              <a:t>Broadus Wood Elementary </a:t>
            </a:r>
            <a:r>
              <a:rPr lang="en-US" sz="3600" b="1" i="0" u="none" strike="noStrike" cap="none">
                <a:solidFill>
                  <a:srgbClr val="B4E3EF"/>
                </a:solidFill>
                <a:latin typeface="Open Sans"/>
                <a:ea typeface="Open Sans"/>
                <a:cs typeface="Open Sans"/>
                <a:sym typeface="Open Sans"/>
              </a:rPr>
              <a:t>➤</a:t>
            </a:r>
            <a:r>
              <a:rPr lang="en-US" sz="3600" b="1" i="0" u="none" strike="noStrike" cap="none">
                <a:solidFill>
                  <a:schemeClr val="accent4"/>
                </a:solidFill>
                <a:latin typeface="Open Sans"/>
                <a:ea typeface="Open Sans"/>
                <a:cs typeface="Open Sans"/>
                <a:sym typeface="Open Sans"/>
              </a:rPr>
              <a:t> Broadus Wood Elementary</a:t>
            </a:r>
            <a:endParaRPr sz="3600" b="1" i="0" u="none" strike="noStrike" cap="none">
              <a:solidFill>
                <a:schemeClr val="accent4"/>
              </a:solidFill>
              <a:latin typeface="Arial"/>
              <a:ea typeface="Arial"/>
              <a:cs typeface="Arial"/>
              <a:sym typeface="Arial"/>
            </a:endParaRPr>
          </a:p>
        </p:txBody>
      </p:sp>
      <p:sp>
        <p:nvSpPr>
          <p:cNvPr id="159" name="Google Shape;159;p8"/>
          <p:cNvSpPr/>
          <p:nvPr/>
        </p:nvSpPr>
        <p:spPr>
          <a:xfrm>
            <a:off x="856825" y="6349697"/>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8"/>
          <p:cNvSpPr txBox="1"/>
          <p:nvPr/>
        </p:nvSpPr>
        <p:spPr>
          <a:xfrm>
            <a:off x="1463000" y="6925748"/>
            <a:ext cx="16366500" cy="554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dk2"/>
                </a:solidFill>
                <a:latin typeface="Open Sans"/>
                <a:ea typeface="Open Sans"/>
                <a:cs typeface="Open Sans"/>
                <a:sym typeface="Open Sans"/>
              </a:rPr>
              <a:t>Mary Carr Greer Elementary </a:t>
            </a:r>
            <a:r>
              <a:rPr lang="en-US" sz="3600" b="1" i="0" u="none" strike="noStrike" cap="none">
                <a:solidFill>
                  <a:srgbClr val="B4E3EF"/>
                </a:solidFill>
                <a:latin typeface="Open Sans"/>
                <a:ea typeface="Open Sans"/>
                <a:cs typeface="Open Sans"/>
                <a:sym typeface="Open Sans"/>
              </a:rPr>
              <a:t>➤</a:t>
            </a:r>
            <a:r>
              <a:rPr lang="en-US" sz="3600" b="1" i="0" u="none" strike="noStrike" cap="none">
                <a:solidFill>
                  <a:schemeClr val="dk2"/>
                </a:solidFill>
                <a:latin typeface="Open Sans"/>
                <a:ea typeface="Open Sans"/>
                <a:cs typeface="Open Sans"/>
                <a:sym typeface="Open Sans"/>
              </a:rPr>
              <a:t>Mary Carr Greer Elementary</a:t>
            </a:r>
            <a:endParaRPr sz="3600" b="1" i="0" u="none" strike="noStrike" cap="none">
              <a:solidFill>
                <a:schemeClr val="accent4"/>
              </a:solidFill>
              <a:latin typeface="Open Sans"/>
              <a:ea typeface="Open Sans"/>
              <a:cs typeface="Open Sans"/>
              <a:sym typeface="Open Sans"/>
            </a:endParaRPr>
          </a:p>
        </p:txBody>
      </p:sp>
      <p:sp>
        <p:nvSpPr>
          <p:cNvPr id="161" name="Google Shape;161;p8"/>
          <p:cNvSpPr/>
          <p:nvPr/>
        </p:nvSpPr>
        <p:spPr>
          <a:xfrm>
            <a:off x="856825" y="8046428"/>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8"/>
          <p:cNvSpPr txBox="1"/>
          <p:nvPr/>
        </p:nvSpPr>
        <p:spPr>
          <a:xfrm>
            <a:off x="1463000" y="7724117"/>
            <a:ext cx="16366500" cy="554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3600" b="1" i="0" u="none" strike="noStrike" cap="none">
                <a:solidFill>
                  <a:schemeClr val="accent4"/>
                </a:solidFill>
                <a:latin typeface="Open Sans"/>
                <a:ea typeface="Open Sans"/>
                <a:cs typeface="Open Sans"/>
                <a:sym typeface="Open Sans"/>
              </a:rPr>
              <a:t>Meriwether Lewis Elementary School </a:t>
            </a:r>
            <a:r>
              <a:rPr lang="en-US" sz="3600" b="1" i="0" u="none" strike="noStrike" cap="none">
                <a:solidFill>
                  <a:srgbClr val="B4E3EF"/>
                </a:solidFill>
                <a:latin typeface="Open Sans"/>
                <a:ea typeface="Open Sans"/>
                <a:cs typeface="Open Sans"/>
                <a:sym typeface="Open Sans"/>
              </a:rPr>
              <a:t>➤ </a:t>
            </a:r>
            <a:r>
              <a:rPr lang="en-US" sz="3600" b="1" i="0" u="none" strike="noStrike" cap="none">
                <a:solidFill>
                  <a:schemeClr val="accent4"/>
                </a:solidFill>
                <a:latin typeface="Open Sans"/>
                <a:ea typeface="Open Sans"/>
                <a:cs typeface="Open Sans"/>
                <a:sym typeface="Open Sans"/>
              </a:rPr>
              <a:t>Ivy Elementary </a:t>
            </a:r>
            <a:endParaRPr sz="3600" b="0" i="0" u="none" strike="noStrike" cap="none">
              <a:solidFill>
                <a:schemeClr val="accent4"/>
              </a:solidFill>
              <a:latin typeface="Arial"/>
              <a:ea typeface="Arial"/>
              <a:cs typeface="Arial"/>
              <a:sym typeface="Arial"/>
            </a:endParaRPr>
          </a:p>
        </p:txBody>
      </p:sp>
      <p:sp>
        <p:nvSpPr>
          <p:cNvPr id="163" name="Google Shape;163;p8"/>
          <p:cNvSpPr/>
          <p:nvPr/>
        </p:nvSpPr>
        <p:spPr>
          <a:xfrm>
            <a:off x="856825" y="7198063"/>
            <a:ext cx="333428" cy="335600"/>
          </a:xfrm>
          <a:custGeom>
            <a:avLst/>
            <a:gdLst/>
            <a:ahLst/>
            <a:cxnLst/>
            <a:rect l="l" t="t" r="r" b="b"/>
            <a:pathLst>
              <a:path w="87802" h="88374" extrusionOk="0">
                <a:moveTo>
                  <a:pt x="0" y="0"/>
                </a:moveTo>
                <a:lnTo>
                  <a:pt x="87802" y="0"/>
                </a:lnTo>
                <a:lnTo>
                  <a:pt x="87802" y="88374"/>
                </a:lnTo>
                <a:lnTo>
                  <a:pt x="0" y="88374"/>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48BB"/>
        </a:solidFill>
        <a:effectLst/>
      </p:bgPr>
    </p:bg>
    <p:spTree>
      <p:nvGrpSpPr>
        <p:cNvPr id="1" name="Shape 167"/>
        <p:cNvGrpSpPr/>
        <p:nvPr/>
      </p:nvGrpSpPr>
      <p:grpSpPr>
        <a:xfrm>
          <a:off x="0" y="0"/>
          <a:ext cx="0" cy="0"/>
          <a:chOff x="0" y="0"/>
          <a:chExt cx="0" cy="0"/>
        </a:xfrm>
      </p:grpSpPr>
      <p:cxnSp>
        <p:nvCxnSpPr>
          <p:cNvPr id="168" name="Google Shape;168;p9"/>
          <p:cNvCxnSpPr/>
          <p:nvPr/>
        </p:nvCxnSpPr>
        <p:spPr>
          <a:xfrm>
            <a:off x="6905975" y="0"/>
            <a:ext cx="0" cy="10287000"/>
          </a:xfrm>
          <a:prstGeom prst="straightConnector1">
            <a:avLst/>
          </a:prstGeom>
          <a:noFill/>
          <a:ln w="31750" cap="flat" cmpd="sng">
            <a:solidFill>
              <a:schemeClr val="lt1"/>
            </a:solidFill>
            <a:prstDash val="solid"/>
            <a:round/>
            <a:headEnd type="none" w="sm" len="sm"/>
            <a:tailEnd type="none" w="sm" len="sm"/>
          </a:ln>
        </p:spPr>
      </p:cxnSp>
      <p:sp>
        <p:nvSpPr>
          <p:cNvPr id="169" name="Google Shape;169;p9"/>
          <p:cNvSpPr txBox="1"/>
          <p:nvPr/>
        </p:nvSpPr>
        <p:spPr>
          <a:xfrm>
            <a:off x="391625" y="1119043"/>
            <a:ext cx="6514326" cy="406265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Tenor Sans"/>
                <a:ea typeface="Tenor Sans"/>
                <a:cs typeface="Tenor Sans"/>
                <a:sym typeface="Tenor Sans"/>
              </a:rPr>
              <a:t>School </a:t>
            </a:r>
            <a:endParaRPr sz="6600" b="0" i="0" u="none" strike="noStrike" cap="none">
              <a:solidFill>
                <a:srgbClr val="FFFFFF"/>
              </a:solidFill>
              <a:latin typeface="Tenor Sans"/>
              <a:ea typeface="Tenor Sans"/>
              <a:cs typeface="Tenor Sans"/>
              <a:sym typeface="Tenor Sans"/>
            </a:endParaRPr>
          </a:p>
          <a:p>
            <a:pPr marL="0" marR="0" lvl="0" indent="0" algn="ctr"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Tenor Sans"/>
                <a:ea typeface="Tenor Sans"/>
                <a:cs typeface="Tenor Sans"/>
                <a:sym typeface="Tenor Sans"/>
              </a:rPr>
              <a:t>Name Review </a:t>
            </a:r>
            <a:endParaRPr sz="6600" b="0" i="0" u="none" strike="noStrike" cap="none">
              <a:solidFill>
                <a:srgbClr val="FFFFFF"/>
              </a:solidFill>
              <a:latin typeface="Tenor Sans"/>
              <a:ea typeface="Tenor Sans"/>
              <a:cs typeface="Tenor Sans"/>
              <a:sym typeface="Tenor Sans"/>
            </a:endParaRPr>
          </a:p>
          <a:p>
            <a:pPr marL="0" marR="0" lvl="0" indent="0" algn="ctr"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Tenor Sans"/>
                <a:ea typeface="Tenor Sans"/>
                <a:cs typeface="Tenor Sans"/>
                <a:sym typeface="Tenor Sans"/>
              </a:rPr>
              <a:t>Process Changes</a:t>
            </a:r>
            <a:endParaRPr sz="1100" b="0" i="0" u="none" strike="noStrike" cap="none">
              <a:solidFill>
                <a:srgbClr val="000000"/>
              </a:solidFill>
              <a:latin typeface="Arial"/>
              <a:ea typeface="Arial"/>
              <a:cs typeface="Arial"/>
              <a:sym typeface="Arial"/>
            </a:endParaRPr>
          </a:p>
        </p:txBody>
      </p:sp>
      <p:sp>
        <p:nvSpPr>
          <p:cNvPr id="170" name="Google Shape;170;p9"/>
          <p:cNvSpPr txBox="1"/>
          <p:nvPr/>
        </p:nvSpPr>
        <p:spPr>
          <a:xfrm>
            <a:off x="7787285" y="654093"/>
            <a:ext cx="10460100"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99"/>
              <a:buFont typeface="Arial"/>
              <a:buNone/>
            </a:pPr>
            <a:r>
              <a:rPr lang="en-US" sz="3599" b="1" i="0" u="none" strike="noStrike" cap="none">
                <a:solidFill>
                  <a:srgbClr val="FFFFFF"/>
                </a:solidFill>
                <a:latin typeface="Assistant"/>
                <a:ea typeface="Assistant"/>
                <a:cs typeface="Assistant"/>
                <a:sym typeface="Assistant"/>
              </a:rPr>
              <a:t> Staff Research/Recommendation </a:t>
            </a:r>
            <a:r>
              <a:rPr lang="en-US" sz="3600" b="1" i="0" u="none" strike="noStrike" cap="none">
                <a:solidFill>
                  <a:srgbClr val="B4E3EF"/>
                </a:solidFill>
                <a:latin typeface="Open Sans"/>
                <a:ea typeface="Open Sans"/>
                <a:cs typeface="Open Sans"/>
                <a:sym typeface="Open Sans"/>
              </a:rPr>
              <a:t>➤</a:t>
            </a:r>
            <a:r>
              <a:rPr lang="en-US" sz="3599" b="1" i="0" u="none" strike="noStrike" cap="none">
                <a:solidFill>
                  <a:srgbClr val="FFFFFF"/>
                </a:solidFill>
                <a:latin typeface="Assistant"/>
                <a:ea typeface="Assistant"/>
                <a:cs typeface="Assistant"/>
                <a:sym typeface="Assistant"/>
              </a:rPr>
              <a:t>Board Directive</a:t>
            </a:r>
            <a:endParaRPr sz="2500" b="1" i="0" u="none" strike="noStrike" cap="none">
              <a:solidFill>
                <a:srgbClr val="000000"/>
              </a:solidFill>
              <a:latin typeface="Arial"/>
              <a:ea typeface="Arial"/>
              <a:cs typeface="Arial"/>
              <a:sym typeface="Arial"/>
            </a:endParaRPr>
          </a:p>
        </p:txBody>
      </p:sp>
      <p:sp>
        <p:nvSpPr>
          <p:cNvPr id="171" name="Google Shape;171;p9"/>
          <p:cNvSpPr txBox="1"/>
          <p:nvPr/>
        </p:nvSpPr>
        <p:spPr>
          <a:xfrm>
            <a:off x="8057975" y="1321533"/>
            <a:ext cx="9987600" cy="3340200"/>
          </a:xfrm>
          <a:prstGeom prst="rect">
            <a:avLst/>
          </a:prstGeom>
          <a:noFill/>
          <a:ln>
            <a:noFill/>
          </a:ln>
        </p:spPr>
        <p:txBody>
          <a:bodyPr spcFirstLastPara="1" wrap="square" lIns="0" tIns="0" rIns="0" bIns="0" anchor="t" anchorCtr="0">
            <a:spAutoFit/>
          </a:bodyPr>
          <a:lstStyle/>
          <a:p>
            <a:pPr marL="0" marR="755258"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ssistant"/>
                <a:ea typeface="Assistant"/>
                <a:cs typeface="Assistant"/>
                <a:sym typeface="Assistant"/>
              </a:rPr>
              <a:t>Upon direction from the Superintendent, a staff designee shall (a) provide research to the School Board about the individual for whom the school is named so that the School Board may determine whether the existing school name aligns with the current vision, mission, and values of the School Board; and (b) present a recommendation to the School Board as to whether the current name should retained or changed.</a:t>
            </a:r>
            <a:endParaRPr sz="3100" b="0" i="0" u="none" strike="noStrike" cap="none">
              <a:solidFill>
                <a:srgbClr val="000000"/>
              </a:solidFill>
              <a:latin typeface="Arial"/>
              <a:ea typeface="Arial"/>
              <a:cs typeface="Arial"/>
              <a:sym typeface="Arial"/>
            </a:endParaRPr>
          </a:p>
        </p:txBody>
      </p:sp>
      <p:sp>
        <p:nvSpPr>
          <p:cNvPr id="172" name="Google Shape;172;p9"/>
          <p:cNvSpPr/>
          <p:nvPr/>
        </p:nvSpPr>
        <p:spPr>
          <a:xfrm>
            <a:off x="1817046" y="6371285"/>
            <a:ext cx="4148324" cy="149994"/>
          </a:xfrm>
          <a:custGeom>
            <a:avLst/>
            <a:gdLst/>
            <a:ahLst/>
            <a:cxnLst/>
            <a:rect l="l" t="t" r="r" b="b"/>
            <a:pathLst>
              <a:path w="1092383" h="39498" extrusionOk="0">
                <a:moveTo>
                  <a:pt x="0" y="0"/>
                </a:moveTo>
                <a:lnTo>
                  <a:pt x="1092383" y="0"/>
                </a:lnTo>
                <a:lnTo>
                  <a:pt x="1092383" y="39498"/>
                </a:lnTo>
                <a:lnTo>
                  <a:pt x="0" y="39498"/>
                </a:lnTo>
                <a:close/>
              </a:path>
            </a:pathLst>
          </a:custGeom>
          <a:solidFill>
            <a:srgbClr val="B4E3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9"/>
          <p:cNvSpPr txBox="1"/>
          <p:nvPr/>
        </p:nvSpPr>
        <p:spPr>
          <a:xfrm>
            <a:off x="7920125" y="5332146"/>
            <a:ext cx="10263300" cy="710194"/>
          </a:xfrm>
          <a:prstGeom prst="rect">
            <a:avLst/>
          </a:prstGeom>
          <a:noFill/>
          <a:ln>
            <a:noFill/>
          </a:ln>
        </p:spPr>
        <p:txBody>
          <a:bodyPr spcFirstLastPara="1" wrap="square" lIns="0" tIns="0" rIns="0" bIns="0" anchor="t" anchorCtr="0">
            <a:spAutoFit/>
          </a:bodyPr>
          <a:lstStyle/>
          <a:p>
            <a:pPr marL="0" marR="0" lvl="0" indent="0" algn="l" rtl="0">
              <a:lnSpc>
                <a:spcPct val="130011"/>
              </a:lnSpc>
              <a:spcBef>
                <a:spcPts val="0"/>
              </a:spcBef>
              <a:spcAft>
                <a:spcPts val="0"/>
              </a:spcAft>
              <a:buClr>
                <a:srgbClr val="000000"/>
              </a:buClr>
              <a:buSzPts val="3550"/>
              <a:buFont typeface="Arial"/>
              <a:buNone/>
            </a:pPr>
            <a:r>
              <a:rPr lang="en-US" sz="3550" b="1" i="0" u="none" strike="noStrike" cap="none">
                <a:solidFill>
                  <a:srgbClr val="FFFFFF"/>
                </a:solidFill>
                <a:latin typeface="Assistant"/>
                <a:ea typeface="Assistant"/>
                <a:cs typeface="Assistant"/>
                <a:sym typeface="Assistant"/>
              </a:rPr>
              <a:t>Board Directive </a:t>
            </a:r>
            <a:r>
              <a:rPr lang="en-US" sz="3550" b="1" i="0" u="none" strike="noStrike" cap="none">
                <a:solidFill>
                  <a:srgbClr val="B4E3EF"/>
                </a:solidFill>
                <a:latin typeface="Open Sans"/>
                <a:ea typeface="Open Sans"/>
                <a:cs typeface="Open Sans"/>
                <a:sym typeface="Open Sans"/>
              </a:rPr>
              <a:t>➤</a:t>
            </a:r>
            <a:r>
              <a:rPr lang="en-US" sz="3550" b="1" i="0" u="none" strike="noStrike" cap="none">
                <a:solidFill>
                  <a:srgbClr val="FFFFFF"/>
                </a:solidFill>
                <a:latin typeface="Assistant"/>
                <a:ea typeface="Assistant"/>
                <a:cs typeface="Assistant"/>
                <a:sym typeface="Assistant"/>
              </a:rPr>
              <a:t> Retention or Review</a:t>
            </a:r>
            <a:endParaRPr sz="3550" b="1" i="0" u="none" strike="noStrike" cap="none">
              <a:solidFill>
                <a:srgbClr val="000000"/>
              </a:solidFill>
              <a:latin typeface="Arial"/>
              <a:ea typeface="Arial"/>
              <a:cs typeface="Arial"/>
              <a:sym typeface="Arial"/>
            </a:endParaRPr>
          </a:p>
        </p:txBody>
      </p:sp>
      <p:sp>
        <p:nvSpPr>
          <p:cNvPr id="174" name="Google Shape;174;p9"/>
          <p:cNvSpPr txBox="1"/>
          <p:nvPr/>
        </p:nvSpPr>
        <p:spPr>
          <a:xfrm>
            <a:off x="7985075" y="6107125"/>
            <a:ext cx="9987600" cy="1431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ssistant"/>
                <a:ea typeface="Assistant"/>
                <a:cs typeface="Assistant"/>
                <a:sym typeface="Assistant"/>
              </a:rPr>
              <a:t>The School Board will determine whether to retain the current name or rename the school. Names of individual(s) will not be considered in the renaming process.</a:t>
            </a:r>
            <a:endParaRPr sz="3100" b="0" i="0" u="none" strike="noStrike" cap="none">
              <a:solidFill>
                <a:srgbClr val="FFFFFF"/>
              </a:solidFill>
              <a:latin typeface="Assistant"/>
              <a:ea typeface="Assistant"/>
              <a:cs typeface="Assistant"/>
              <a:sym typeface="Assistant"/>
            </a:endParaRPr>
          </a:p>
        </p:txBody>
      </p:sp>
      <p:sp>
        <p:nvSpPr>
          <p:cNvPr id="175" name="Google Shape;175;p9"/>
          <p:cNvSpPr/>
          <p:nvPr/>
        </p:nvSpPr>
        <p:spPr>
          <a:xfrm rot="-3521002">
            <a:off x="7370456" y="831267"/>
            <a:ext cx="317450" cy="31745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9"/>
          <p:cNvSpPr/>
          <p:nvPr/>
        </p:nvSpPr>
        <p:spPr>
          <a:xfrm>
            <a:off x="7386789" y="5528543"/>
            <a:ext cx="317400" cy="3174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9"/>
          <p:cNvSpPr/>
          <p:nvPr/>
        </p:nvSpPr>
        <p:spPr>
          <a:xfrm>
            <a:off x="7529181" y="7956491"/>
            <a:ext cx="317400" cy="3174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9"/>
          <p:cNvSpPr txBox="1"/>
          <p:nvPr/>
        </p:nvSpPr>
        <p:spPr>
          <a:xfrm>
            <a:off x="7847681" y="7603510"/>
            <a:ext cx="10263300" cy="894830"/>
          </a:xfrm>
          <a:prstGeom prst="rect">
            <a:avLst/>
          </a:prstGeom>
          <a:noFill/>
          <a:ln>
            <a:noFill/>
          </a:ln>
        </p:spPr>
        <p:txBody>
          <a:bodyPr spcFirstLastPara="1" wrap="square" lIns="91425" tIns="91425" rIns="91425" bIns="91425" anchor="t" anchorCtr="0">
            <a:spAutoFit/>
          </a:bodyPr>
          <a:lstStyle/>
          <a:p>
            <a:pPr marL="0" marR="0" lvl="0" indent="0" algn="l" rtl="0">
              <a:lnSpc>
                <a:spcPct val="130011"/>
              </a:lnSpc>
              <a:spcBef>
                <a:spcPts val="0"/>
              </a:spcBef>
              <a:spcAft>
                <a:spcPts val="0"/>
              </a:spcAft>
              <a:buClr>
                <a:srgbClr val="000000"/>
              </a:buClr>
              <a:buSzPts val="3550"/>
              <a:buFont typeface="Arial"/>
              <a:buNone/>
            </a:pPr>
            <a:r>
              <a:rPr lang="en-US" sz="3550" b="1" i="0" u="none" strike="noStrike" cap="none">
                <a:solidFill>
                  <a:schemeClr val="lt1"/>
                </a:solidFill>
                <a:latin typeface="Assistant"/>
                <a:ea typeface="Assistant"/>
                <a:cs typeface="Assistant"/>
                <a:sym typeface="Assistant"/>
              </a:rPr>
              <a:t>Name Review </a:t>
            </a:r>
            <a:r>
              <a:rPr lang="en-US" sz="3550" b="1" i="0" u="none" strike="noStrike" cap="none">
                <a:solidFill>
                  <a:srgbClr val="B4E3EF"/>
                </a:solidFill>
                <a:latin typeface="Open Sans"/>
                <a:ea typeface="Open Sans"/>
                <a:cs typeface="Open Sans"/>
                <a:sym typeface="Open Sans"/>
              </a:rPr>
              <a:t>➤</a:t>
            </a:r>
            <a:r>
              <a:rPr lang="en-US" sz="3550" b="1" i="0" u="none" strike="noStrike" cap="none">
                <a:solidFill>
                  <a:schemeClr val="lt1"/>
                </a:solidFill>
                <a:latin typeface="Assistant"/>
                <a:ea typeface="Assistant"/>
                <a:cs typeface="Assistant"/>
                <a:sym typeface="Assistant"/>
              </a:rPr>
              <a:t> Community Process</a:t>
            </a:r>
            <a:endParaRPr sz="3550" b="1" i="0" u="none" strike="noStrike" cap="none">
              <a:solidFill>
                <a:schemeClr val="dk1"/>
              </a:solidFill>
              <a:latin typeface="Arial"/>
              <a:ea typeface="Arial"/>
              <a:cs typeface="Arial"/>
              <a:sym typeface="Arial"/>
            </a:endParaRPr>
          </a:p>
        </p:txBody>
      </p:sp>
      <p:sp>
        <p:nvSpPr>
          <p:cNvPr id="179" name="Google Shape;179;p9"/>
          <p:cNvSpPr txBox="1"/>
          <p:nvPr/>
        </p:nvSpPr>
        <p:spPr>
          <a:xfrm>
            <a:off x="7985075" y="8511304"/>
            <a:ext cx="9987600" cy="477300"/>
          </a:xfrm>
          <a:prstGeom prst="rect">
            <a:avLst/>
          </a:prstGeom>
          <a:noFill/>
          <a:ln>
            <a:noFill/>
          </a:ln>
        </p:spPr>
        <p:txBody>
          <a:bodyPr spcFirstLastPara="1" wrap="square" lIns="0" tIns="0" rIns="0" bIns="0" anchor="t" anchorCtr="0">
            <a:spAutoFit/>
          </a:bodyPr>
          <a:lstStyle/>
          <a:p>
            <a:pPr marL="3175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ssistant"/>
                <a:ea typeface="Assistant"/>
                <a:cs typeface="Assistant"/>
                <a:sym typeface="Assistant"/>
              </a:rPr>
              <a:t>Advisory Committee, Surveys, Public Meetings</a:t>
            </a:r>
            <a:endParaRPr sz="3100" b="0" i="0" u="none" strike="noStrike" cap="none">
              <a:solidFill>
                <a:srgbClr val="FFFFFF"/>
              </a:solidFill>
              <a:latin typeface="Assistant"/>
              <a:ea typeface="Assistant"/>
              <a:cs typeface="Assistant"/>
              <a:sym typeface="Assistant"/>
            </a:endParaRPr>
          </a:p>
        </p:txBody>
      </p:sp>
    </p:spTree>
  </p:cSld>
  <p:clrMapOvr>
    <a:masterClrMapping/>
  </p:clrMapOvr>
</p:sld>
</file>

<file path=ppt/theme/theme1.xml><?xml version="1.0" encoding="utf-8"?>
<a:theme xmlns:a="http://schemas.openxmlformats.org/drawingml/2006/main" name="Blue and White Simple Basic Company Roadmap Presentation">
  <a:themeElements>
    <a:clrScheme name="Office">
      <a:dk1>
        <a:srgbClr val="000000"/>
      </a:dk1>
      <a:lt1>
        <a:srgbClr val="FFFFFF"/>
      </a:lt1>
      <a:dk2>
        <a:srgbClr val="0C48BB"/>
      </a:dk2>
      <a:lt2>
        <a:srgbClr val="EEECE1"/>
      </a:lt2>
      <a:accent1>
        <a:srgbClr val="4F81BD"/>
      </a:accent1>
      <a:accent2>
        <a:srgbClr val="F6F6F6"/>
      </a:accent2>
      <a:accent3>
        <a:srgbClr val="B4E3EF"/>
      </a:accent3>
      <a:accent4>
        <a:srgbClr val="0C48BB"/>
      </a:accent4>
      <a:accent5>
        <a:srgbClr val="6488D2"/>
      </a:accent5>
      <a:accent6>
        <a:srgbClr val="D8D8D8"/>
      </a:accent6>
      <a:hlink>
        <a:srgbClr val="0C48B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3122</Words>
  <Application>Microsoft Office PowerPoint</Application>
  <PresentationFormat>Custom</PresentationFormat>
  <Paragraphs>165</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Open Sans</vt:lpstr>
      <vt:lpstr>Tenor Sans</vt:lpstr>
      <vt:lpstr>Lato</vt:lpstr>
      <vt:lpstr>Roboto</vt:lpstr>
      <vt:lpstr>Times New Roman</vt:lpstr>
      <vt:lpstr>Assistant</vt:lpstr>
      <vt:lpstr>Calibri</vt:lpstr>
      <vt:lpstr>Arial</vt:lpstr>
      <vt:lpstr>Proxima Nova</vt:lpstr>
      <vt:lpstr>Red Hat Text</vt:lpstr>
      <vt:lpstr>Blue and White Simple Basic Company Roadmap Presentation</vt:lpstr>
      <vt:lpstr>PowerPoint Presentation</vt:lpstr>
      <vt:lpstr>PowerPoint Presentation</vt:lpstr>
      <vt:lpstr>Strategic Plan: Learning for All</vt:lpstr>
      <vt:lpstr>ACPS Anti-Racism policy </vt:lpstr>
      <vt:lpstr>Individual Racism  </vt:lpstr>
      <vt:lpstr>Institutional Racism  </vt:lpstr>
      <vt:lpstr>Systemic/Structural Racism  </vt:lpstr>
      <vt:lpstr>PowerPoint Presentation</vt:lpstr>
      <vt:lpstr>PowerPoint Presentation</vt:lpstr>
      <vt:lpstr>PowerPoint Presentation</vt:lpstr>
      <vt:lpstr>Sources</vt:lpstr>
      <vt:lpstr>Baker-Butler Elementary</vt:lpstr>
      <vt:lpstr>Joseph T. Henley Middle</vt:lpstr>
      <vt:lpstr>Leslie Hughes Walton Middle</vt:lpstr>
      <vt:lpstr>Agnor-Hurt Elementary</vt:lpstr>
      <vt:lpstr>Agnor-Hurt Elementary</vt:lpstr>
      <vt:lpstr>AHS Peer 1963-68</vt:lpstr>
      <vt:lpstr>PowerPoint Presentation</vt:lpstr>
      <vt:lpstr>PowerPoint Presentation</vt:lpstr>
      <vt:lpstr>Stone-Robinson Elementary</vt:lpstr>
      <vt:lpstr>Jackson P. Burley Middle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Thompson</dc:creator>
  <cp:lastModifiedBy>Christine Thompson</cp:lastModifiedBy>
  <cp:revision>1</cp:revision>
  <dcterms:modified xsi:type="dcterms:W3CDTF">2023-07-13T21:43:16Z</dcterms:modified>
</cp:coreProperties>
</file>